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8" r:id="rId1"/>
  </p:sldMasterIdLst>
  <p:notesMasterIdLst>
    <p:notesMasterId r:id="rId113"/>
  </p:notesMasterIdLst>
  <p:handoutMasterIdLst>
    <p:handoutMasterId r:id="rId114"/>
  </p:handoutMasterIdLst>
  <p:sldIdLst>
    <p:sldId id="345" r:id="rId2"/>
    <p:sldId id="601" r:id="rId3"/>
    <p:sldId id="368" r:id="rId4"/>
    <p:sldId id="626" r:id="rId5"/>
    <p:sldId id="609" r:id="rId6"/>
    <p:sldId id="610" r:id="rId7"/>
    <p:sldId id="589" r:id="rId8"/>
    <p:sldId id="533" r:id="rId9"/>
    <p:sldId id="528" r:id="rId10"/>
    <p:sldId id="370" r:id="rId11"/>
    <p:sldId id="534" r:id="rId12"/>
    <p:sldId id="592" r:id="rId13"/>
    <p:sldId id="590" r:id="rId14"/>
    <p:sldId id="518" r:id="rId15"/>
    <p:sldId id="591" r:id="rId16"/>
    <p:sldId id="598" r:id="rId17"/>
    <p:sldId id="535" r:id="rId18"/>
    <p:sldId id="618" r:id="rId19"/>
    <p:sldId id="374" r:id="rId20"/>
    <p:sldId id="409" r:id="rId21"/>
    <p:sldId id="410" r:id="rId22"/>
    <p:sldId id="619" r:id="rId23"/>
    <p:sldId id="620" r:id="rId24"/>
    <p:sldId id="621" r:id="rId25"/>
    <p:sldId id="622" r:id="rId26"/>
    <p:sldId id="364" r:id="rId27"/>
    <p:sldId id="604" r:id="rId28"/>
    <p:sldId id="624" r:id="rId29"/>
    <p:sldId id="605" r:id="rId30"/>
    <p:sldId id="615" r:id="rId31"/>
    <p:sldId id="616" r:id="rId32"/>
    <p:sldId id="606" r:id="rId33"/>
    <p:sldId id="617" r:id="rId34"/>
    <p:sldId id="600" r:id="rId35"/>
    <p:sldId id="625" r:id="rId36"/>
    <p:sldId id="623" r:id="rId37"/>
    <p:sldId id="611" r:id="rId38"/>
    <p:sldId id="451" r:id="rId39"/>
    <p:sldId id="614" r:id="rId40"/>
    <p:sldId id="613" r:id="rId41"/>
    <p:sldId id="612" r:id="rId42"/>
    <p:sldId id="357" r:id="rId43"/>
    <p:sldId id="602" r:id="rId44"/>
    <p:sldId id="531" r:id="rId45"/>
    <p:sldId id="442" r:id="rId46"/>
    <p:sldId id="509" r:id="rId47"/>
    <p:sldId id="510" r:id="rId48"/>
    <p:sldId id="512" r:id="rId49"/>
    <p:sldId id="511" r:id="rId50"/>
    <p:sldId id="593" r:id="rId51"/>
    <p:sldId id="456" r:id="rId52"/>
    <p:sldId id="457" r:id="rId53"/>
    <p:sldId id="470" r:id="rId54"/>
    <p:sldId id="543" r:id="rId55"/>
    <p:sldId id="542" r:id="rId56"/>
    <p:sldId id="541" r:id="rId57"/>
    <p:sldId id="540" r:id="rId58"/>
    <p:sldId id="539" r:id="rId59"/>
    <p:sldId id="538" r:id="rId60"/>
    <p:sldId id="537" r:id="rId61"/>
    <p:sldId id="536" r:id="rId62"/>
    <p:sldId id="544" r:id="rId63"/>
    <p:sldId id="545" r:id="rId64"/>
    <p:sldId id="546" r:id="rId65"/>
    <p:sldId id="547" r:id="rId66"/>
    <p:sldId id="548" r:id="rId67"/>
    <p:sldId id="549" r:id="rId68"/>
    <p:sldId id="550" r:id="rId69"/>
    <p:sldId id="551" r:id="rId70"/>
    <p:sldId id="552" r:id="rId71"/>
    <p:sldId id="553" r:id="rId72"/>
    <p:sldId id="483" r:id="rId73"/>
    <p:sldId id="560" r:id="rId74"/>
    <p:sldId id="559" r:id="rId75"/>
    <p:sldId id="558" r:id="rId76"/>
    <p:sldId id="557" r:id="rId77"/>
    <p:sldId id="556" r:id="rId78"/>
    <p:sldId id="555" r:id="rId79"/>
    <p:sldId id="554" r:id="rId80"/>
    <p:sldId id="561" r:id="rId81"/>
    <p:sldId id="568" r:id="rId82"/>
    <p:sldId id="567" r:id="rId83"/>
    <p:sldId id="564" r:id="rId84"/>
    <p:sldId id="566" r:id="rId85"/>
    <p:sldId id="565" r:id="rId86"/>
    <p:sldId id="563" r:id="rId87"/>
    <p:sldId id="562" r:id="rId88"/>
    <p:sldId id="490" r:id="rId89"/>
    <p:sldId id="569" r:id="rId90"/>
    <p:sldId id="570" r:id="rId91"/>
    <p:sldId id="574" r:id="rId92"/>
    <p:sldId id="573" r:id="rId93"/>
    <p:sldId id="572" r:id="rId94"/>
    <p:sldId id="571" r:id="rId95"/>
    <p:sldId id="504" r:id="rId96"/>
    <p:sldId id="580" r:id="rId97"/>
    <p:sldId id="579" r:id="rId98"/>
    <p:sldId id="578" r:id="rId99"/>
    <p:sldId id="577" r:id="rId100"/>
    <p:sldId id="576" r:id="rId101"/>
    <p:sldId id="575" r:id="rId102"/>
    <p:sldId id="581" r:id="rId103"/>
    <p:sldId id="582" r:id="rId104"/>
    <p:sldId id="583" r:id="rId105"/>
    <p:sldId id="586" r:id="rId106"/>
    <p:sldId id="585" r:id="rId107"/>
    <p:sldId id="584" r:id="rId108"/>
    <p:sldId id="587" r:id="rId109"/>
    <p:sldId id="588" r:id="rId110"/>
    <p:sldId id="375" r:id="rId111"/>
    <p:sldId id="446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  <a:srgbClr val="FF00FF"/>
    <a:srgbClr val="CCFFCC"/>
    <a:srgbClr val="29C72D"/>
    <a:srgbClr val="0DE1E1"/>
    <a:srgbClr val="00CCFF"/>
    <a:srgbClr val="0066CC"/>
    <a:srgbClr val="0091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4" autoAdjust="0"/>
    <p:restoredTop sz="92185" autoAdjust="0"/>
  </p:normalViewPr>
  <p:slideViewPr>
    <p:cSldViewPr>
      <p:cViewPr>
        <p:scale>
          <a:sx n="70" d="100"/>
          <a:sy n="70" d="100"/>
        </p:scale>
        <p:origin x="-2958" y="-10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8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010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32DFF-7829-4353-B650-8C8597B0319C}" type="datetimeFigureOut">
              <a:rPr lang="en-US" smtClean="0"/>
              <a:pPr/>
              <a:t>8/14/2015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B17F3-26A7-4302-A067-F84A4BDBBD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508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7133C-B267-44E5-85ED-FCAE688684A1}" type="datetimeFigureOut">
              <a:rPr lang="en-US" smtClean="0"/>
              <a:pPr/>
              <a:t>8/14/2015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9CFE8-9747-4A8E-985E-B655F541ED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98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16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Does not include</a:t>
            </a:r>
            <a:r>
              <a:rPr lang="en-US" baseline="0" dirty="0" smtClean="0"/>
              <a:t> changes in positions</a:t>
            </a:r>
          </a:p>
          <a:p>
            <a:r>
              <a:rPr lang="en-US" baseline="0" dirty="0" smtClean="0"/>
              <a:t>These are people who are new to Athens State University!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Does not include</a:t>
            </a:r>
            <a:r>
              <a:rPr lang="en-US" baseline="0" dirty="0" smtClean="0"/>
              <a:t> changes in positions</a:t>
            </a:r>
          </a:p>
          <a:p>
            <a:r>
              <a:rPr lang="en-US" baseline="0" dirty="0" smtClean="0"/>
              <a:t>These are people who are new to Athens State University!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Does not include</a:t>
            </a:r>
            <a:r>
              <a:rPr lang="en-US" baseline="0" dirty="0" smtClean="0"/>
              <a:t> changes in positions</a:t>
            </a:r>
          </a:p>
          <a:p>
            <a:r>
              <a:rPr lang="en-US" baseline="0" dirty="0" smtClean="0"/>
              <a:t>These are people who are new to Athens State University!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Does not include</a:t>
            </a:r>
            <a:r>
              <a:rPr lang="en-US" baseline="0" dirty="0" smtClean="0"/>
              <a:t> changes in positions</a:t>
            </a:r>
          </a:p>
          <a:p>
            <a:r>
              <a:rPr lang="en-US" baseline="0" dirty="0" smtClean="0"/>
              <a:t>These are people who are new to Athens State University!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Does not include</a:t>
            </a:r>
            <a:r>
              <a:rPr lang="en-US" baseline="0" dirty="0" smtClean="0"/>
              <a:t> changes in positions</a:t>
            </a:r>
          </a:p>
          <a:p>
            <a:r>
              <a:rPr lang="en-US" baseline="0" dirty="0" smtClean="0"/>
              <a:t>These are people who are new to Athens State University!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Does not include</a:t>
            </a:r>
            <a:r>
              <a:rPr lang="en-US" baseline="0" dirty="0" smtClean="0"/>
              <a:t> changes in positions</a:t>
            </a:r>
          </a:p>
          <a:p>
            <a:r>
              <a:rPr lang="en-US" baseline="0" dirty="0" smtClean="0"/>
              <a:t>These are people who are new to Athens State University!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Does not include</a:t>
            </a:r>
            <a:r>
              <a:rPr lang="en-US" baseline="0" dirty="0" smtClean="0"/>
              <a:t> changes in positions</a:t>
            </a:r>
          </a:p>
          <a:p>
            <a:r>
              <a:rPr lang="en-US" baseline="0" dirty="0" smtClean="0"/>
              <a:t>These are people who are new to Athens State University!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34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34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099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169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July 16, 2013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AD3593-82EE-4C9A-BB47-BB1CC34DE9C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081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July 16, 2013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AD3593-82EE-4C9A-BB47-BB1CC34DE9C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84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July 16, 2013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AD3593-82EE-4C9A-BB47-BB1CC34DE9C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199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July 16, 2013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AD3593-82EE-4C9A-BB47-BB1CC34DE9C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68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583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58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583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58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583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58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58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583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0992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0992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583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0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07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07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583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2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583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D3593-82EE-4C9A-BB47-BB1CC34DE9C4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July 16,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8797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2733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2733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344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344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344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269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9CFE8-9747-4A8E-985E-B655F541ED41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41837-DACC-4B5F-B1F7-6B339A0CCF12}" type="datetime1">
              <a:rPr lang="en-US" smtClean="0"/>
              <a:t>8/14/2015</a:t>
            </a:fld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644E-3228-4683-84ED-22632F1A6DC4}" type="datetime1">
              <a:rPr lang="en-US" smtClean="0"/>
              <a:t>8/14/2015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E7F8C-70ED-4E71-8F80-24898C9C044B}" type="datetime1">
              <a:rPr lang="en-US" smtClean="0"/>
              <a:t>8/14/2015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7E306B-3FE2-4BBF-B8B7-9B5069B61691}" type="datetime1">
              <a:rPr lang="en-US" smtClean="0"/>
              <a:t>8/14/2015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AEBE1-9EDD-4B44-9FF0-B40DC74FC707}" type="datetime1">
              <a:rPr lang="en-US" smtClean="0"/>
              <a:t>8/14/2015</a:t>
            </a:fld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B83619-32B4-492E-97B5-5EE78E4A01CA}" type="datetime1">
              <a:rPr lang="en-US" smtClean="0"/>
              <a:t>8/14/2015</a:t>
            </a:fld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3B118FF-1AD5-42FB-88CC-9164869B0A6C}" type="datetime1">
              <a:rPr lang="en-US" smtClean="0"/>
              <a:t>8/14/2015</a:t>
            </a:fld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364B6-1D9E-422B-95A9-FBB7C2A84E79}" type="datetime1">
              <a:rPr lang="en-US" smtClean="0"/>
              <a:t>8/14/2015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B4975-17CA-4E42-BFF6-65E5EB39D629}" type="datetime1">
              <a:rPr lang="en-US" smtClean="0"/>
              <a:t>8/14/2015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7540581-7283-435B-9B5A-56543D7D9B08}" type="datetime1">
              <a:rPr lang="en-US" smtClean="0"/>
              <a:t>8/14/2015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F70000-492E-4BFE-991A-FE7B3DE22233}" type="datetime1">
              <a:rPr lang="en-US" smtClean="0"/>
              <a:t>8/14/2015</a:t>
            </a:fld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A04B7793-03E1-4B54-BC4F-A28E3EFA2BCA}" type="datetime1">
              <a:rPr lang="en-US" smtClean="0"/>
              <a:t>8/14/2015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14DBECB2-BEF7-40BC-9F8E-81F9E24F29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hdr="0" dt="0"/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3557692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hens.edu/graduate-programs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://www.athens.edu/master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athens.edu/writing-center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athens.edu/writing-center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hens.edu/team/janet-dorning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43400" y="-1061720"/>
            <a:ext cx="4922520" cy="4338320"/>
          </a:xfr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buClr>
                <a:schemeClr val="accent5"/>
              </a:buClr>
            </a:pPr>
            <a:r>
              <a:rPr lang="en-US" sz="6000" b="1" dirty="0" smtClean="0">
                <a:solidFill>
                  <a:srgbClr val="FFFF00"/>
                </a:solidFill>
                <a:latin typeface="Trajan Pro" pitchFamily="18" charset="0"/>
                <a:ea typeface="ＭＳ Ｐゴシック" pitchFamily="34" charset="-128"/>
                <a:cs typeface="+mn-cs"/>
              </a:rPr>
              <a:t>FALL 2015</a:t>
            </a:r>
            <a:r>
              <a:rPr lang="en-US" sz="6000" b="1" dirty="0">
                <a:solidFill>
                  <a:srgbClr val="FFFF00"/>
                </a:solidFill>
                <a:latin typeface="Trajan Pro" pitchFamily="18" charset="0"/>
                <a:ea typeface="ＭＳ Ｐゴシック" pitchFamily="34" charset="-128"/>
                <a:cs typeface="+mn-cs"/>
              </a:rPr>
              <a:t/>
            </a:r>
            <a:br>
              <a:rPr lang="en-US" sz="6000" b="1" dirty="0">
                <a:solidFill>
                  <a:srgbClr val="FFFF00"/>
                </a:solidFill>
                <a:latin typeface="Trajan Pro" pitchFamily="18" charset="0"/>
                <a:ea typeface="ＭＳ Ｐゴシック" pitchFamily="34" charset="-128"/>
                <a:cs typeface="+mn-cs"/>
              </a:rPr>
            </a:br>
            <a:r>
              <a:rPr lang="en-US" sz="6000" b="1" dirty="0" smtClean="0">
                <a:solidFill>
                  <a:srgbClr val="FFFF00"/>
                </a:solidFill>
                <a:latin typeface="Trajan Pro" pitchFamily="18" charset="0"/>
                <a:ea typeface="ＭＳ Ｐゴシック" pitchFamily="34" charset="-128"/>
                <a:cs typeface="+mn-cs"/>
              </a:rPr>
              <a:t>IN-SERVICE</a:t>
            </a:r>
            <a:endParaRPr lang="en-US" sz="6000" b="1" dirty="0">
              <a:solidFill>
                <a:srgbClr val="FFFF00"/>
              </a:solidFill>
              <a:latin typeface="Trajan Pro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" y="838200"/>
            <a:ext cx="4946207" cy="32918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6840" y="5410200"/>
            <a:ext cx="891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rajan Pro" pitchFamily="18" charset="0"/>
                <a:ea typeface="ＭＳ Ｐゴシック" pitchFamily="34" charset="-128"/>
              </a:rPr>
              <a:t>ATHENS STATE UNIVERSITY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1204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6858000" y="6400800"/>
            <a:ext cx="2133600" cy="365125"/>
          </a:xfrm>
        </p:spPr>
        <p:txBody>
          <a:bodyPr/>
          <a:lstStyle/>
          <a:p>
            <a:fld id="{14DBECB2-BEF7-40BC-9F8E-81F9E24F292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" y="228600"/>
            <a:ext cx="768096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Trajan Pro" pitchFamily="18" charset="0"/>
                <a:ea typeface="ＭＳ Ｐゴシック" pitchFamily="34" charset="-128"/>
                <a:cs typeface="+mn-cs"/>
              </a:rPr>
              <a:t>NEW FACES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sz="2000" dirty="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5105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Dr. Joy Bracewell</a:t>
            </a:r>
            <a:endParaRPr lang="en-US" sz="2400" b="1" dirty="0">
              <a:solidFill>
                <a:schemeClr val="tx2"/>
              </a:solidFill>
              <a:latin typeface="Trajan Pro"/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Writing Center Director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5600" y="103632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Jackie Gooch\AppData\Local\Microsoft\Windows\Temporary Internet Files\Content.Outlook\FPK8ZE95\IMG_04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524000"/>
            <a:ext cx="3319620" cy="32918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78818"/>
            <a:ext cx="3319272" cy="333702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Rectangle 6"/>
          <p:cNvSpPr/>
          <p:nvPr/>
        </p:nvSpPr>
        <p:spPr>
          <a:xfrm>
            <a:off x="4693920" y="510540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rajan Pro"/>
              </a:rPr>
              <a:t>Bethany </a:t>
            </a:r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Campbell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Admissions Advisor</a:t>
            </a:r>
            <a:endParaRPr lang="en-US" sz="2400" b="1" dirty="0">
              <a:solidFill>
                <a:schemeClr val="tx2"/>
              </a:solidFill>
              <a:latin typeface="Trajan Pro"/>
            </a:endParaRPr>
          </a:p>
          <a:p>
            <a:pPr algn="ctr"/>
            <a:endParaRPr lang="en-US" b="1" dirty="0">
              <a:solidFill>
                <a:schemeClr val="tx2"/>
              </a:solidFill>
              <a:latin typeface="Trajan Pro"/>
            </a:endParaRPr>
          </a:p>
        </p:txBody>
      </p:sp>
    </p:spTree>
    <p:extLst>
      <p:ext uri="{BB962C8B-B14F-4D97-AF65-F5344CB8AC3E}">
        <p14:creationId xmlns:p14="http://schemas.microsoft.com/office/powerpoint/2010/main" val="4052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730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25</a:t>
            </a:r>
          </a:p>
          <a:p>
            <a:endParaRPr lang="en-US" sz="2800" dirty="0">
              <a:solidFill>
                <a:srgbClr val="0DE1E1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AR</a:t>
            </a:r>
            <a:endParaRPr lang="en-US" sz="6000" dirty="0">
              <a:solidFill>
                <a:srgbClr val="0DE1E1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250164" y="5791200"/>
            <a:ext cx="2643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Bryan Kennedy</a:t>
            </a:r>
            <a:endParaRPr lang="en-US" sz="2800" dirty="0">
              <a:latin typeface="Trajan Pro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475" y="914400"/>
            <a:ext cx="339505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5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730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25</a:t>
            </a:r>
          </a:p>
          <a:p>
            <a:endParaRPr lang="en-US" sz="2800" dirty="0">
              <a:solidFill>
                <a:srgbClr val="0DE1E1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AR</a:t>
            </a:r>
            <a:endParaRPr lang="en-US" sz="6000" dirty="0">
              <a:solidFill>
                <a:srgbClr val="0DE1E1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573753" y="5618480"/>
            <a:ext cx="2563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Sarah McAbee</a:t>
            </a:r>
            <a:endParaRPr lang="en-US" sz="2800" dirty="0">
              <a:latin typeface="Trajan Pr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762000"/>
            <a:ext cx="29368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02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680" y="575131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25</a:t>
            </a:r>
          </a:p>
          <a:p>
            <a:endParaRPr lang="en-US" sz="2800" dirty="0">
              <a:solidFill>
                <a:srgbClr val="0DE1E1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AR</a:t>
            </a:r>
            <a:endParaRPr lang="en-US" sz="6000" dirty="0">
              <a:solidFill>
                <a:srgbClr val="0DE1E1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29700" y="5944989"/>
            <a:ext cx="2284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Molly Pepper</a:t>
            </a:r>
            <a:endParaRPr lang="en-US" sz="2800" dirty="0">
              <a:latin typeface="Trajan Pro"/>
            </a:endParaRPr>
          </a:p>
        </p:txBody>
      </p:sp>
      <p:pic>
        <p:nvPicPr>
          <p:cNvPr id="3074" name="Picture 2" descr="C:\Users\Jackie Gooch\Pictures\ASU Pics\Staff\Staff\Molly Peppe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296" y="685800"/>
            <a:ext cx="3461409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94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730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25</a:t>
            </a:r>
          </a:p>
          <a:p>
            <a:endParaRPr lang="en-US" sz="2800" dirty="0">
              <a:solidFill>
                <a:srgbClr val="0DE1E1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AR</a:t>
            </a:r>
            <a:endParaRPr lang="en-US" sz="6000" dirty="0">
              <a:solidFill>
                <a:srgbClr val="0DE1E1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578150" y="5574268"/>
            <a:ext cx="2444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Diann Shelton</a:t>
            </a:r>
            <a:endParaRPr lang="en-US" sz="2800" dirty="0">
              <a:latin typeface="Trajan Pro"/>
            </a:endParaRPr>
          </a:p>
        </p:txBody>
      </p:sp>
      <p:pic>
        <p:nvPicPr>
          <p:cNvPr id="2050" name="Picture 2" descr="C:\Users\Jackie Gooch\AppData\Local\Microsoft\Windows\Temporary Internet Files\Content.Outlook\FPK8ZE95\M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09600"/>
            <a:ext cx="4572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27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730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30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537669" y="5486400"/>
            <a:ext cx="2444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Joe Bullington</a:t>
            </a:r>
            <a:endParaRPr lang="en-US" sz="2800" dirty="0">
              <a:latin typeface="Trajan Pro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3119438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61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730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30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40120" y="5683379"/>
            <a:ext cx="2263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Barry Devine</a:t>
            </a:r>
            <a:endParaRPr lang="en-US" sz="2800" dirty="0">
              <a:latin typeface="Trajan Pr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26" y="685800"/>
            <a:ext cx="4359349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94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730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30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505200" y="5334000"/>
            <a:ext cx="22044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James Hand</a:t>
            </a:r>
            <a:endParaRPr lang="en-US" sz="2800" dirty="0">
              <a:latin typeface="Trajan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7200"/>
            <a:ext cx="4629874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804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09600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30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86200" y="5562600"/>
            <a:ext cx="1849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Tina Hicks</a:t>
            </a:r>
            <a:endParaRPr lang="en-US" sz="2800" dirty="0">
              <a:latin typeface="Trajan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 t="-1556" r="8833" b="1556"/>
          <a:stretch/>
        </p:blipFill>
        <p:spPr>
          <a:xfrm rot="5400000" flipV="1">
            <a:off x="2262152" y="491485"/>
            <a:ext cx="509777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794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108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85800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35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828574" y="5410200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Necedah Henderson</a:t>
            </a:r>
            <a:endParaRPr lang="en-US" sz="2800" dirty="0">
              <a:latin typeface="Trajan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53340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754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109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730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66FF99"/>
                </a:solidFill>
                <a:latin typeface="Trajan Pro"/>
              </a:rPr>
              <a:t>40</a:t>
            </a:r>
          </a:p>
          <a:p>
            <a:endParaRPr lang="en-US" sz="2800" dirty="0">
              <a:solidFill>
                <a:srgbClr val="66FF99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66FF99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66FF99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66FF99"/>
                </a:solidFill>
                <a:latin typeface="Trajan Pro"/>
              </a:rPr>
              <a:t>AR</a:t>
            </a:r>
            <a:endParaRPr lang="en-US" sz="6000" dirty="0">
              <a:solidFill>
                <a:srgbClr val="66FF99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09663" y="5486400"/>
            <a:ext cx="2324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Dwight Lovell</a:t>
            </a:r>
            <a:endParaRPr lang="en-US" sz="2800" dirty="0">
              <a:latin typeface="Trajan Pr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t="5799" r="13148" b="3621"/>
          <a:stretch/>
        </p:blipFill>
        <p:spPr bwMode="auto">
          <a:xfrm>
            <a:off x="3048000" y="1310640"/>
            <a:ext cx="3048001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26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6858000" y="6400800"/>
            <a:ext cx="2133600" cy="365125"/>
          </a:xfrm>
        </p:spPr>
        <p:txBody>
          <a:bodyPr/>
          <a:lstStyle/>
          <a:p>
            <a:fld id="{14DBECB2-BEF7-40BC-9F8E-81F9E24F292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" y="228600"/>
            <a:ext cx="768096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Trajan Pro" pitchFamily="18" charset="0"/>
                <a:ea typeface="ＭＳ Ｐゴシック" pitchFamily="34" charset="-128"/>
                <a:cs typeface="+mn-cs"/>
              </a:rPr>
              <a:t>NEW FACES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sz="2000" dirty="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5600" y="103632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6264" y="492863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Dr. Keith Ferguson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Vice President for University Advancement</a:t>
            </a:r>
            <a:endParaRPr lang="en-US" sz="2400" b="1" dirty="0">
              <a:solidFill>
                <a:schemeClr val="tx2"/>
              </a:solidFill>
              <a:latin typeface="Trajan P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254760"/>
            <a:ext cx="2852928" cy="35661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36" y="1282649"/>
            <a:ext cx="3319272" cy="351038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Rectangle 9"/>
          <p:cNvSpPr/>
          <p:nvPr/>
        </p:nvSpPr>
        <p:spPr>
          <a:xfrm>
            <a:off x="4392168" y="51132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rajan Pro"/>
              </a:rPr>
              <a:t>Ashley Haley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Trajan Pro"/>
              </a:rPr>
              <a:t>Admissions Advisor</a:t>
            </a:r>
          </a:p>
        </p:txBody>
      </p:sp>
    </p:spTree>
    <p:extLst>
      <p:ext uri="{BB962C8B-B14F-4D97-AF65-F5344CB8AC3E}">
        <p14:creationId xmlns:p14="http://schemas.microsoft.com/office/powerpoint/2010/main" val="23184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639264" y="6425602"/>
            <a:ext cx="2133600" cy="365125"/>
          </a:xfrm>
        </p:spPr>
        <p:txBody>
          <a:bodyPr/>
          <a:lstStyle/>
          <a:p>
            <a:fld id="{14DBECB2-BEF7-40BC-9F8E-81F9E24F2926}" type="slidenum">
              <a:rPr lang="en-US" smtClean="0"/>
              <a:pPr/>
              <a:t>110</a:t>
            </a:fld>
            <a:endParaRPr lang="en-US" dirty="0"/>
          </a:p>
        </p:txBody>
      </p:sp>
      <p:pic>
        <p:nvPicPr>
          <p:cNvPr id="1028" name="Picture 4" descr="C:\Users\Jackie Gooch\AppData\Local\Microsoft\Windows\Temporary Internet Files\Content.Outlook\FPK8ZE95\DSCN741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0333">
            <a:off x="830567" y="1100393"/>
            <a:ext cx="2804160" cy="2103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ackie Gooch\AppData\Local\Microsoft\Windows\Temporary Internet Files\Content.Outlook\FPK8ZE95\davi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0"/>
          <a:stretch/>
        </p:blipFill>
        <p:spPr bwMode="auto">
          <a:xfrm rot="439809">
            <a:off x="3332172" y="3960034"/>
            <a:ext cx="2921849" cy="192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3928" y="3406227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" pitchFamily="18" charset="0"/>
              </a:rPr>
              <a:t>Fiddler’s Convention</a:t>
            </a:r>
            <a:br>
              <a:rPr lang="en-US" b="1" dirty="0">
                <a:latin typeface="Century" pitchFamily="18" charset="0"/>
              </a:rPr>
            </a:br>
            <a:r>
              <a:rPr lang="en-US" dirty="0">
                <a:latin typeface="Century" pitchFamily="18" charset="0"/>
              </a:rPr>
              <a:t>October </a:t>
            </a:r>
            <a:r>
              <a:rPr lang="en-US" dirty="0" smtClean="0">
                <a:latin typeface="Century" pitchFamily="18" charset="0"/>
              </a:rPr>
              <a:t>2-3, 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50013" y="5937919"/>
            <a:ext cx="320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" pitchFamily="18" charset="0"/>
              </a:rPr>
              <a:t>Athens Storytelling Festival</a:t>
            </a:r>
            <a:br>
              <a:rPr lang="en-US" b="1" dirty="0">
                <a:latin typeface="Century" pitchFamily="18" charset="0"/>
              </a:rPr>
            </a:br>
            <a:r>
              <a:rPr lang="en-US" dirty="0">
                <a:latin typeface="Century" pitchFamily="18" charset="0"/>
              </a:rPr>
              <a:t>October </a:t>
            </a:r>
            <a:r>
              <a:rPr lang="en-US" dirty="0" smtClean="0">
                <a:latin typeface="Century" pitchFamily="18" charset="0"/>
              </a:rPr>
              <a:t>23-24, 2015</a:t>
            </a:r>
            <a:r>
              <a:rPr lang="en-US" dirty="0">
                <a:latin typeface="Century" pitchFamily="18" charset="0"/>
              </a:rPr>
              <a:t/>
            </a:r>
            <a:br>
              <a:rPr lang="en-US" dirty="0">
                <a:latin typeface="Century" pitchFamily="18" charset="0"/>
              </a:rPr>
            </a:b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298848" y="0"/>
            <a:ext cx="66095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5400" b="1" dirty="0">
                <a:latin typeface="Trajan Pro" pitchFamily="18" charset="0"/>
                <a:ea typeface="ＭＳ Ｐゴシック" pitchFamily="34" charset="-128"/>
              </a:rPr>
              <a:t>ANNOUNCEMENTS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83448" y="830997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14800" y="34305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Century" pitchFamily="18" charset="0"/>
              </a:rPr>
              <a:t>Board of Trustees Meeting</a:t>
            </a:r>
            <a:r>
              <a:rPr lang="en-US" b="1" dirty="0">
                <a:latin typeface="Century" pitchFamily="18" charset="0"/>
              </a:rPr>
              <a:t/>
            </a:r>
            <a:br>
              <a:rPr lang="en-US" b="1" dirty="0">
                <a:latin typeface="Century" pitchFamily="18" charset="0"/>
              </a:rPr>
            </a:br>
            <a:r>
              <a:rPr lang="en-US" dirty="0" smtClean="0">
                <a:latin typeface="Century" pitchFamily="18" charset="0"/>
              </a:rPr>
              <a:t>October 16,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78"/>
          <a:stretch/>
        </p:blipFill>
        <p:spPr>
          <a:xfrm rot="570228">
            <a:off x="5449714" y="1167714"/>
            <a:ext cx="2158390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261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1520" y="228600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Trajan Pro" pitchFamily="18" charset="0"/>
                <a:ea typeface="ＭＳ Ｐゴシック" pitchFamily="34" charset="-128"/>
                <a:cs typeface="+mn-cs"/>
              </a:rPr>
              <a:t>ANNOUNCEMENTS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447800"/>
            <a:ext cx="89154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2"/>
              </a:solidFill>
            </a:endParaRPr>
          </a:p>
          <a:p>
            <a:pPr lvl="1"/>
            <a:endParaRPr lang="en-US" sz="3200" b="1" dirty="0">
              <a:latin typeface="Trajan Pro"/>
              <a:ea typeface="+mj-ea"/>
              <a:cs typeface="Tunga" pitchFamily="2"/>
            </a:endParaRPr>
          </a:p>
          <a:p>
            <a:endParaRPr lang="en-US" sz="3200" b="1" dirty="0">
              <a:latin typeface="Trajan Pro"/>
              <a:ea typeface="+mj-ea"/>
              <a:cs typeface="Tunga" pitchFamily="2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>
                <a:latin typeface="Trajan Pro"/>
                <a:ea typeface="+mj-ea"/>
                <a:cs typeface="Tunga" pitchFamily="2"/>
              </a:rPr>
              <a:t>Staff group picture in front of </a:t>
            </a:r>
            <a:r>
              <a:rPr lang="en-US" sz="3200" b="1" dirty="0" smtClean="0">
                <a:latin typeface="Trajan Pro"/>
                <a:ea typeface="+mj-ea"/>
                <a:cs typeface="Tunga" pitchFamily="2"/>
              </a:rPr>
              <a:t>gym directly </a:t>
            </a:r>
            <a:r>
              <a:rPr lang="en-US" sz="3200" b="1" dirty="0">
                <a:latin typeface="Trajan Pro"/>
                <a:ea typeface="+mj-ea"/>
                <a:cs typeface="Tunga" pitchFamily="2"/>
              </a:rPr>
              <a:t>after in-service program this morning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Century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>
              <a:solidFill>
                <a:schemeClr val="tx2"/>
              </a:solidFill>
              <a:latin typeface="Century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800" dirty="0">
              <a:solidFill>
                <a:schemeClr val="tx2"/>
              </a:solidFill>
              <a:latin typeface="Century" pitchFamily="18" charset="0"/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83975" y="129540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96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6858000" y="6400800"/>
            <a:ext cx="2133600" cy="365125"/>
          </a:xfrm>
        </p:spPr>
        <p:txBody>
          <a:bodyPr/>
          <a:lstStyle/>
          <a:p>
            <a:fld id="{14DBECB2-BEF7-40BC-9F8E-81F9E24F292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" y="228600"/>
            <a:ext cx="768096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Trajan Pro" pitchFamily="18" charset="0"/>
                <a:ea typeface="ＭＳ Ｐゴシック" pitchFamily="34" charset="-128"/>
                <a:cs typeface="+mn-cs"/>
              </a:rPr>
              <a:t>NEW FACES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sz="2000" dirty="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5600" y="103632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7" b="21535"/>
          <a:stretch/>
        </p:blipFill>
        <p:spPr bwMode="auto">
          <a:xfrm>
            <a:off x="304800" y="1219200"/>
            <a:ext cx="3901440" cy="402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0480" y="51816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rajan Pro"/>
              </a:rPr>
              <a:t>Nikki Hatton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Trajan Pro"/>
              </a:rPr>
              <a:t>Admissions Advisor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5062" y="5217160"/>
            <a:ext cx="3965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rajan Pro"/>
              </a:rPr>
              <a:t>Robert Hilley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Trajan Pro"/>
              </a:rPr>
              <a:t>Materials Assistant (AMSTI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2" name="Picture 1" descr="Description: http://www.athens.edu/wp-content/uploads/2015/05/robert-hilley-133x1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280" y="1371600"/>
            <a:ext cx="2971800" cy="35661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02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6858000" y="6400800"/>
            <a:ext cx="2133600" cy="365125"/>
          </a:xfrm>
        </p:spPr>
        <p:txBody>
          <a:bodyPr/>
          <a:lstStyle/>
          <a:p>
            <a:fld id="{14DBECB2-BEF7-40BC-9F8E-81F9E24F292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" y="228600"/>
            <a:ext cx="768096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Trajan Pro" pitchFamily="18" charset="0"/>
                <a:ea typeface="ＭＳ Ｐゴシック" pitchFamily="34" charset="-128"/>
                <a:cs typeface="+mn-cs"/>
              </a:rPr>
              <a:t>NEW FACES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sz="2000" dirty="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5600" y="103632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71880" y="5029200"/>
            <a:ext cx="3618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Callie Patterson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Admissions Advisor</a:t>
            </a:r>
            <a:endParaRPr lang="en-US" sz="2400" b="1" dirty="0">
              <a:solidFill>
                <a:schemeClr val="tx2"/>
              </a:solidFill>
              <a:latin typeface="Trajan Pro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3" r="4843"/>
          <a:stretch/>
        </p:blipFill>
        <p:spPr bwMode="auto">
          <a:xfrm>
            <a:off x="1056640" y="1371600"/>
            <a:ext cx="3210560" cy="35661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334000" y="5039360"/>
            <a:ext cx="3608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Carol Rachal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Secretary to the President</a:t>
            </a:r>
            <a:endParaRPr lang="en-US" sz="2400" b="1" dirty="0">
              <a:solidFill>
                <a:schemeClr val="tx2"/>
              </a:solidFill>
              <a:latin typeface="Trajan Pro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86" y="1371600"/>
            <a:ext cx="2974879" cy="35661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924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6762749" y="6502578"/>
            <a:ext cx="2133600" cy="365125"/>
          </a:xfrm>
        </p:spPr>
        <p:txBody>
          <a:bodyPr/>
          <a:lstStyle/>
          <a:p>
            <a:fld id="{14DBECB2-BEF7-40BC-9F8E-81F9E24F292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525" y="76200"/>
            <a:ext cx="768096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Trajan Pro" pitchFamily="18" charset="0"/>
                <a:ea typeface="ＭＳ Ｐゴシック" pitchFamily="34" charset="-128"/>
                <a:cs typeface="+mn-cs"/>
              </a:rPr>
              <a:t>NEW FACES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sz="2000" dirty="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60680" y="83820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9" y="1132840"/>
            <a:ext cx="3622789" cy="35661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85800" y="4953000"/>
            <a:ext cx="3608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Terry Stepp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Director of Campus and Community Engagement</a:t>
            </a:r>
            <a:endParaRPr lang="en-US" sz="2400" b="1" dirty="0">
              <a:solidFill>
                <a:schemeClr val="tx2"/>
              </a:solidFill>
              <a:latin typeface="Trajan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02249" y="5082140"/>
            <a:ext cx="4329325" cy="1597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latin typeface="Trajan Pro"/>
              </a:rPr>
              <a:t>Randy Wells</a:t>
            </a:r>
          </a:p>
          <a:p>
            <a:pPr algn="ctr"/>
            <a:r>
              <a:rPr lang="en-US" altLang="en-US" sz="2400" b="1" dirty="0">
                <a:latin typeface="Trajan Pro"/>
              </a:rPr>
              <a:t>Information Technology </a:t>
            </a:r>
            <a:endParaRPr lang="en-US" altLang="en-US" sz="2400" b="1" dirty="0" smtClean="0">
              <a:latin typeface="Trajan Pro"/>
            </a:endParaRPr>
          </a:p>
          <a:p>
            <a:pPr algn="ctr"/>
            <a:r>
              <a:rPr lang="en-US" altLang="en-US" sz="2400" b="1" dirty="0" smtClean="0">
                <a:latin typeface="Trajan Pro"/>
              </a:rPr>
              <a:t>Support </a:t>
            </a:r>
            <a:r>
              <a:rPr lang="en-US" altLang="en-US" sz="2400" b="1" dirty="0">
                <a:latin typeface="Trajan Pro"/>
              </a:rPr>
              <a:t>Specialist</a:t>
            </a:r>
          </a:p>
        </p:txBody>
      </p:sp>
      <p:pic>
        <p:nvPicPr>
          <p:cNvPr id="14" name="Picture 2" descr="C:\Users\Jackie Gooch\AppData\Local\Microsoft\Windows\Temporary Internet Files\Content.Outlook\FPK8ZE95\Randy Wells for Dire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25" y="1219200"/>
            <a:ext cx="3645193" cy="35661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9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6762749" y="6502578"/>
            <a:ext cx="2133600" cy="365125"/>
          </a:xfrm>
        </p:spPr>
        <p:txBody>
          <a:bodyPr/>
          <a:lstStyle/>
          <a:p>
            <a:fld id="{14DBECB2-BEF7-40BC-9F8E-81F9E24F292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525" y="76200"/>
            <a:ext cx="768096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Trajan Pro" pitchFamily="18" charset="0"/>
                <a:ea typeface="ＭＳ Ｐゴシック" pitchFamily="34" charset="-128"/>
                <a:cs typeface="+mn-cs"/>
              </a:rPr>
              <a:t>NEW FACES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sz="2000" dirty="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60680" y="83820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343400" y="5257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2400" dirty="0">
                <a:latin typeface="Trajan Pro"/>
              </a:rPr>
              <a:t>Deborah Wilson</a:t>
            </a:r>
          </a:p>
          <a:p>
            <a:pPr algn="ctr"/>
            <a:r>
              <a:rPr lang="en-US" altLang="en-US" sz="2400" dirty="0">
                <a:latin typeface="Trajan Pro"/>
              </a:rPr>
              <a:t>Director of Clinical Experiences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83" y="1178560"/>
            <a:ext cx="3791767" cy="39319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r="6624"/>
          <a:stretch/>
        </p:blipFill>
        <p:spPr>
          <a:xfrm rot="5400000">
            <a:off x="462280" y="1285240"/>
            <a:ext cx="3860800" cy="35661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654840" y="5110480"/>
            <a:ext cx="36936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rajan Pro"/>
              </a:rPr>
              <a:t>Jennifer Williams</a:t>
            </a:r>
          </a:p>
          <a:p>
            <a:pPr algn="ctr"/>
            <a:r>
              <a:rPr lang="en-US" sz="2400" dirty="0">
                <a:latin typeface="Trajan Pro"/>
              </a:rPr>
              <a:t>Acquisitions and Collection </a:t>
            </a:r>
          </a:p>
          <a:p>
            <a:pPr algn="ctr"/>
            <a:r>
              <a:rPr lang="en-US" sz="2400" dirty="0">
                <a:latin typeface="Trajan Pro"/>
              </a:rPr>
              <a:t>Development Librarian</a:t>
            </a:r>
          </a:p>
        </p:txBody>
      </p:sp>
    </p:spTree>
    <p:extLst>
      <p:ext uri="{BB962C8B-B14F-4D97-AF65-F5344CB8AC3E}">
        <p14:creationId xmlns:p14="http://schemas.microsoft.com/office/powerpoint/2010/main" val="287028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6762749" y="6502578"/>
            <a:ext cx="2133600" cy="365125"/>
          </a:xfrm>
        </p:spPr>
        <p:txBody>
          <a:bodyPr/>
          <a:lstStyle/>
          <a:p>
            <a:fld id="{14DBECB2-BEF7-40BC-9F8E-81F9E24F292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525" y="208280"/>
            <a:ext cx="768096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 smtClean="0">
                <a:latin typeface="Trajan Pro" pitchFamily="18" charset="0"/>
                <a:ea typeface="ＭＳ Ｐゴシック" pitchFamily="34" charset="-128"/>
                <a:cs typeface="+mn-cs"/>
              </a:rPr>
              <a:t>NEW FACES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sz="3600" dirty="0" smtClean="0">
                <a:effectLst/>
              </a:rPr>
              <a:t>Athens State University Board of Trustees</a:t>
            </a:r>
            <a:endParaRPr lang="en-US" sz="1800" dirty="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60680" y="129540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33680" y="5740776"/>
            <a:ext cx="4329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smtClean="0">
                <a:latin typeface="Trajan Pro"/>
              </a:rPr>
              <a:t>Crystal Brown</a:t>
            </a:r>
            <a:endParaRPr lang="en-US" altLang="en-US" sz="2400" b="1" dirty="0">
              <a:latin typeface="Trajan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63005" y="57798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2400" b="1" dirty="0">
                <a:latin typeface="Trajan Pro"/>
              </a:rPr>
              <a:t>Ronnie Chronister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/>
          <a:stretch/>
        </p:blipFill>
        <p:spPr>
          <a:xfrm>
            <a:off x="574039" y="1295400"/>
            <a:ext cx="3388923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4114" r="5645" b="1582"/>
          <a:stretch/>
        </p:blipFill>
        <p:spPr>
          <a:xfrm>
            <a:off x="5410200" y="1295400"/>
            <a:ext cx="3099141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895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sz="quarter" idx="13"/>
          </p:nvPr>
        </p:nvSpPr>
        <p:spPr>
          <a:xfrm>
            <a:off x="-76200" y="217170"/>
            <a:ext cx="9144000" cy="107823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en-US" sz="216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EMERITI</a:t>
            </a:r>
            <a:endParaRPr lang="en-US" sz="10000" b="1" dirty="0">
              <a:latin typeface="Century" pitchFamily="18" charset="0"/>
              <a:cs typeface="Tahoma" pitchFamily="34" charset="0"/>
            </a:endParaRPr>
          </a:p>
          <a:p>
            <a:pPr marL="68580" indent="0">
              <a:buNone/>
            </a:pPr>
            <a:endParaRPr lang="en-US" sz="800" dirty="0"/>
          </a:p>
          <a:p>
            <a:pPr marL="68580" indent="0">
              <a:buNone/>
            </a:pPr>
            <a:endParaRPr lang="en-US" sz="800" b="1" dirty="0"/>
          </a:p>
          <a:p>
            <a:pPr algn="ctr">
              <a:buNone/>
            </a:pPr>
            <a:endParaRPr lang="en-US" sz="6000" b="1" dirty="0" smtClean="0">
              <a:effectLst/>
              <a:latin typeface="Tahoma" pitchFamily="34" charset="0"/>
              <a:cs typeface="Tahoma" pitchFamily="34" charset="0"/>
            </a:endParaRPr>
          </a:p>
          <a:p>
            <a:pPr algn="ctr">
              <a:buNone/>
            </a:pPr>
            <a:r>
              <a:rPr lang="en-US" sz="6000" dirty="0" smtClean="0">
                <a:effectLst/>
                <a:latin typeface="Tahoma" pitchFamily="34" charset="0"/>
                <a:cs typeface="Tahoma" pitchFamily="34" charset="0"/>
              </a:rPr>
              <a:t/>
            </a:r>
            <a:br>
              <a:rPr lang="en-US" sz="6000" dirty="0" smtClean="0">
                <a:effectLst/>
                <a:latin typeface="Tahoma" pitchFamily="34" charset="0"/>
                <a:cs typeface="Tahoma" pitchFamily="34" charset="0"/>
              </a:rPr>
            </a:br>
            <a:endParaRPr lang="en-US" sz="9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279398" y="6615450"/>
            <a:ext cx="4086225" cy="28511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Athens State University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5600" y="103632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5555" r="-2323" b="23093"/>
          <a:stretch/>
        </p:blipFill>
        <p:spPr bwMode="auto">
          <a:xfrm>
            <a:off x="4997132" y="1798320"/>
            <a:ext cx="3798678" cy="3657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7"/>
          <a:stretch/>
        </p:blipFill>
        <p:spPr bwMode="auto">
          <a:xfrm>
            <a:off x="990598" y="1638300"/>
            <a:ext cx="3375025" cy="3977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11265" y="5867091"/>
            <a:ext cx="1970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rajan Pro"/>
              </a:rPr>
              <a:t>Barbara Burks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4200" y="5867092"/>
            <a:ext cx="2807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rajan Pro"/>
              </a:rPr>
              <a:t>Dr. Robert Burkhardt</a:t>
            </a:r>
          </a:p>
        </p:txBody>
      </p:sp>
    </p:spTree>
    <p:extLst>
      <p:ext uri="{BB962C8B-B14F-4D97-AF65-F5344CB8AC3E}">
        <p14:creationId xmlns:p14="http://schemas.microsoft.com/office/powerpoint/2010/main" val="417273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sz="quarter" idx="13"/>
          </p:nvPr>
        </p:nvSpPr>
        <p:spPr>
          <a:xfrm>
            <a:off x="-76200" y="217170"/>
            <a:ext cx="9144000" cy="107823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en-US" sz="216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EMERITI CONFERMENT</a:t>
            </a:r>
            <a:endParaRPr lang="en-US" sz="10000" b="1" dirty="0">
              <a:latin typeface="Century" pitchFamily="18" charset="0"/>
              <a:cs typeface="Tahoma" pitchFamily="34" charset="0"/>
            </a:endParaRPr>
          </a:p>
          <a:p>
            <a:pPr marL="68580" indent="0">
              <a:buNone/>
            </a:pPr>
            <a:endParaRPr lang="en-US" sz="800" dirty="0"/>
          </a:p>
          <a:p>
            <a:pPr marL="68580" indent="0">
              <a:buNone/>
            </a:pPr>
            <a:endParaRPr lang="en-US" sz="800" b="1" dirty="0"/>
          </a:p>
          <a:p>
            <a:pPr algn="ctr">
              <a:buNone/>
            </a:pPr>
            <a:endParaRPr lang="en-US" sz="6000" b="1" dirty="0" smtClean="0">
              <a:effectLst/>
              <a:latin typeface="Tahoma" pitchFamily="34" charset="0"/>
              <a:cs typeface="Tahoma" pitchFamily="34" charset="0"/>
            </a:endParaRPr>
          </a:p>
          <a:p>
            <a:pPr algn="ctr">
              <a:buNone/>
            </a:pPr>
            <a:r>
              <a:rPr lang="en-US" sz="6000" dirty="0" smtClean="0">
                <a:effectLst/>
                <a:latin typeface="Tahoma" pitchFamily="34" charset="0"/>
                <a:cs typeface="Tahoma" pitchFamily="34" charset="0"/>
              </a:rPr>
              <a:t/>
            </a:r>
            <a:br>
              <a:rPr lang="en-US" sz="6000" dirty="0" smtClean="0">
                <a:effectLst/>
                <a:latin typeface="Tahoma" pitchFamily="34" charset="0"/>
                <a:cs typeface="Tahoma" pitchFamily="34" charset="0"/>
              </a:rPr>
            </a:br>
            <a:endParaRPr lang="en-US" sz="9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5600" y="103632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C:\Users\Jackie Gooch\AppData\Local\Microsoft\Windows\Temporary Internet Files\Content.IE5\E4PPJ1B5\question-mark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828800"/>
            <a:ext cx="356616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3567113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8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81000" y="1371600"/>
            <a:ext cx="8534400" cy="3878263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MR. MIKE MCCOY</a:t>
            </a:r>
            <a:endParaRPr lang="en-US" sz="5400" b="1" spc="0" dirty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0" indent="0" algn="ctr">
              <a:buNone/>
            </a:pPr>
            <a:r>
              <a:rPr lang="en-US" sz="4000" b="1" cap="all" spc="0" dirty="0">
                <a:latin typeface="Trajan Pro" pitchFamily="18" charset="0"/>
                <a:ea typeface="ＭＳ Ｐゴシック" pitchFamily="34" charset="-128"/>
                <a:cs typeface="+mn-cs"/>
              </a:rPr>
              <a:t>Vice President for Finance</a:t>
            </a:r>
          </a:p>
          <a:p>
            <a:pPr marL="0" indent="0" algn="ctr">
              <a:buNone/>
            </a:pPr>
            <a:endParaRPr lang="en-US" sz="4500" b="1" dirty="0">
              <a:latin typeface="Century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15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457200"/>
            <a:ext cx="7772400" cy="1101298"/>
          </a:xfr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buClr>
                <a:schemeClr val="accent5"/>
              </a:buClr>
            </a:pPr>
            <a:r>
              <a:rPr lang="en-US" sz="9600" b="1" dirty="0" smtClean="0">
                <a:solidFill>
                  <a:srgbClr val="FFFF00"/>
                </a:solidFill>
                <a:latin typeface="Trajan Pro" pitchFamily="18" charset="0"/>
                <a:ea typeface="ＭＳ Ｐゴシック" pitchFamily="34" charset="-128"/>
                <a:cs typeface="+mn-cs"/>
              </a:rPr>
              <a:t>WELCOME</a:t>
            </a:r>
            <a:endParaRPr lang="en-US" sz="9600" b="1" dirty="0">
              <a:solidFill>
                <a:srgbClr val="FFFF00"/>
              </a:solidFill>
              <a:latin typeface="Trajan Pro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2819398"/>
            <a:ext cx="868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Trajan Pro" pitchFamily="18" charset="0"/>
                <a:ea typeface="ＭＳ Ｐゴシック" pitchFamily="34" charset="-128"/>
              </a:rPr>
              <a:t>DR. RON INGLE</a:t>
            </a:r>
            <a:endParaRPr lang="en-US" sz="6600" dirty="0"/>
          </a:p>
        </p:txBody>
      </p:sp>
      <p:sp>
        <p:nvSpPr>
          <p:cNvPr id="4" name="Rectangle 3"/>
          <p:cNvSpPr/>
          <p:nvPr/>
        </p:nvSpPr>
        <p:spPr>
          <a:xfrm>
            <a:off x="3073705" y="41148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3027569" y="4724400"/>
            <a:ext cx="308885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https</a:t>
            </a:r>
            <a:r>
              <a:rPr lang="en-US" u="sng" dirty="0">
                <a:solidFill>
                  <a:srgbClr val="FFFF00"/>
                </a:solidFill>
                <a:latin typeface="Calibri"/>
                <a:ea typeface="Calibri"/>
                <a:cs typeface="Times New Roman"/>
                <a:hlinkClick r:id="rId3"/>
              </a:rPr>
              <a:t>://</a:t>
            </a:r>
            <a:r>
              <a:rPr lang="en-US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vimeo.com/135576922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26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73C4A0-19D1-4A78-91A4-C400F0AF415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01825" y="533400"/>
            <a:ext cx="8610600" cy="83185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latin typeface="Trajan Pro" pitchFamily="18" charset="0"/>
                <a:ea typeface="ＭＳ Ｐゴシック" pitchFamily="34" charset="-128"/>
                <a:cs typeface="+mn-cs"/>
              </a:rPr>
              <a:t>2015-2016 </a:t>
            </a:r>
            <a:r>
              <a:rPr lang="en-US" sz="4400" b="1" dirty="0">
                <a:latin typeface="Trajan Pro" pitchFamily="18" charset="0"/>
                <a:ea typeface="ＭＳ Ｐゴシック" pitchFamily="34" charset="-128"/>
                <a:cs typeface="+mn-cs"/>
              </a:rPr>
              <a:t>APPROVED BUDGET</a:t>
            </a: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71800"/>
            <a:ext cx="5638800" cy="2098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cxnSp>
        <p:nvCxnSpPr>
          <p:cNvPr id="7" name="Straight Connector 6"/>
          <p:cNvCxnSpPr/>
          <p:nvPr/>
        </p:nvCxnSpPr>
        <p:spPr>
          <a:xfrm>
            <a:off x="304800" y="152400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5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5A6A69-6FD1-4AC9-99F7-D54E2FE98A1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28600" y="75883"/>
            <a:ext cx="8915400" cy="9144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Trajan Pro" pitchFamily="18" charset="0"/>
                <a:ea typeface="ＭＳ Ｐゴシック" pitchFamily="34" charset="-128"/>
                <a:cs typeface="+mn-cs"/>
              </a:rPr>
              <a:t>BUDGET ADVISORY COMMITTEE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55600" y="108204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55600" y="1295400"/>
            <a:ext cx="8636000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Trebuchet MS" panose="020B0603020202020204" pitchFamily="34" charset="0"/>
              </a:rPr>
              <a:t>COE representative – Lisa Hyde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latin typeface="Trebuchet MS" panose="020B0603020202020204" pitchFamily="34" charset="0"/>
              </a:rPr>
              <a:t>COB representative -  John Berzett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latin typeface="Trebuchet MS" panose="020B0603020202020204" pitchFamily="34" charset="0"/>
              </a:rPr>
              <a:t>COAS representative </a:t>
            </a:r>
            <a:r>
              <a:rPr lang="en-US" sz="3200" dirty="0" smtClean="0">
                <a:latin typeface="Trebuchet MS" panose="020B0603020202020204" pitchFamily="34" charset="0"/>
              </a:rPr>
              <a:t>– Sara Cline</a:t>
            </a:r>
          </a:p>
          <a:p>
            <a:pPr>
              <a:spcAft>
                <a:spcPts val="600"/>
              </a:spcAft>
            </a:pPr>
            <a:r>
              <a:rPr lang="en-US" sz="3200" dirty="0" smtClean="0">
                <a:latin typeface="Trebuchet MS" panose="020B0603020202020204" pitchFamily="34" charset="0"/>
              </a:rPr>
              <a:t>Staff </a:t>
            </a:r>
            <a:r>
              <a:rPr lang="en-US" sz="3200" dirty="0">
                <a:latin typeface="Trebuchet MS" panose="020B0603020202020204" pitchFamily="34" charset="0"/>
              </a:rPr>
              <a:t>Senate Officer – Damon Lares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latin typeface="Trebuchet MS" panose="020B0603020202020204" pitchFamily="34" charset="0"/>
              </a:rPr>
              <a:t>Faculty Senate Officer – </a:t>
            </a:r>
            <a:r>
              <a:rPr lang="en-US" sz="3200" dirty="0" smtClean="0">
                <a:latin typeface="Trebuchet MS" panose="020B0603020202020204" pitchFamily="34" charset="0"/>
              </a:rPr>
              <a:t>Robert White</a:t>
            </a:r>
            <a:endParaRPr lang="en-US" sz="3200" dirty="0">
              <a:latin typeface="Trebuchet MS" panose="020B0603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latin typeface="Trebuchet MS" panose="020B0603020202020204" pitchFamily="34" charset="0"/>
              </a:rPr>
              <a:t>Business Manager – Evan Thornton	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latin typeface="Trebuchet MS" panose="020B0603020202020204" pitchFamily="34" charset="0"/>
              </a:rPr>
              <a:t>Ex. Asst. VP of Fin. Affairs – Barbara Ferguson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latin typeface="Trebuchet MS" panose="020B0603020202020204" pitchFamily="34" charset="0"/>
              </a:rPr>
              <a:t>Vice President of Fin. Affairs – Mike McCoy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9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3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5A6A69-6FD1-4AC9-99F7-D54E2FE98A1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179141"/>
              </p:ext>
            </p:extLst>
          </p:nvPr>
        </p:nvGraphicFramePr>
        <p:xfrm>
          <a:off x="152400" y="-152400"/>
          <a:ext cx="8969086" cy="6292603"/>
        </p:xfrm>
        <a:graphic>
          <a:graphicData uri="http://schemas.openxmlformats.org/drawingml/2006/table">
            <a:tbl>
              <a:tblPr/>
              <a:tblGrid>
                <a:gridCol w="3490243"/>
                <a:gridCol w="179910"/>
                <a:gridCol w="851566"/>
                <a:gridCol w="179910"/>
                <a:gridCol w="1187404"/>
                <a:gridCol w="179910"/>
                <a:gridCol w="1187404"/>
                <a:gridCol w="345425"/>
                <a:gridCol w="1187404"/>
                <a:gridCol w="179910"/>
              </a:tblGrid>
              <a:tr h="152400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7724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8813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7435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Budget Summary</a:t>
                      </a:r>
                    </a:p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                 2015-2016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Fiscal Year</a:t>
                      </a:r>
                      <a:r>
                        <a:rPr lang="en-US" sz="1600" b="1" i="0" u="none" strike="noStrike" dirty="0" smtClean="0">
                          <a:effectLst/>
                          <a:latin typeface="Arial"/>
                        </a:rPr>
                        <a:t>sca</a:t>
                      </a:r>
                      <a:r>
                        <a:rPr lang="en-US" sz="1400" b="1" i="0" u="none" strike="noStrike" dirty="0" smtClean="0">
                          <a:effectLst/>
                          <a:latin typeface="Arial"/>
                        </a:rPr>
                        <a:t>l </a:t>
                      </a:r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Year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54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Current Fund Group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Unrestricted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Plant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Unrestricted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Auxiliary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Restricted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Funds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Estimated Beginning Fund Balance as of 10/1/15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$6,963,825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$213,498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$349,872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$2,801,885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Add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Revenues</a:t>
                      </a:r>
                    </a:p>
                  </a:txBody>
                  <a:tcPr marL="37686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$30,832,396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$363,000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$22,961,900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37686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Transfers In</a:t>
                      </a:r>
                    </a:p>
                  </a:txBody>
                  <a:tcPr marL="37686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$50,000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$5,756,990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37686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Total Estimated Additions</a:t>
                      </a:r>
                    </a:p>
                  </a:txBody>
                  <a:tcPr marL="7537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$30,832,396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$413,000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$22,961,900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$5,756,990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7537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Total Funds Available</a:t>
                      </a:r>
                    </a:p>
                  </a:txBody>
                  <a:tcPr marL="7537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$37,796,221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$626,498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$23,311,772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$8,558,875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Deduct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Expenditures</a:t>
                      </a:r>
                    </a:p>
                  </a:txBody>
                  <a:tcPr marL="37686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$28,025,406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$411,944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$22,934,797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$4,850,000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37686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Transfers Out</a:t>
                      </a:r>
                    </a:p>
                  </a:txBody>
                  <a:tcPr marL="37686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$2,806,990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$1,719,763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37686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Total Estimated Deductions</a:t>
                      </a:r>
                    </a:p>
                  </a:txBody>
                  <a:tcPr marL="75377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$30,832,396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$411,944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$22,934,797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$6,569,763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9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Estimated Ending Fund Balance as of 9/30/16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$6,963,825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$214,554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$376,975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effectLst/>
                          <a:latin typeface="Arial"/>
                        </a:rPr>
                        <a:t>$1,989,112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77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052224" cy="4724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 </a:t>
            </a:r>
            <a:r>
              <a:rPr lang="en-US" sz="3300" dirty="0">
                <a:latin typeface="Trebuchet MS" panose="020B0603020202020204" pitchFamily="34" charset="0"/>
                <a:cs typeface="+mn-cs"/>
              </a:rPr>
              <a:t>Cost of Living Increase of 2% for all permanent employees</a:t>
            </a:r>
          </a:p>
          <a:p>
            <a:r>
              <a:rPr lang="en-US" sz="3300" dirty="0">
                <a:latin typeface="Trebuchet MS" panose="020B0603020202020204" pitchFamily="34" charset="0"/>
                <a:cs typeface="+mn-cs"/>
              </a:rPr>
              <a:t>		$409,408 including benefits</a:t>
            </a:r>
          </a:p>
          <a:p>
            <a:endParaRPr lang="en-US" sz="3300" dirty="0">
              <a:latin typeface="Trebuchet MS" panose="020B0603020202020204" pitchFamily="34" charset="0"/>
              <a:cs typeface="+mn-cs"/>
            </a:endParaRPr>
          </a:p>
          <a:p>
            <a:r>
              <a:rPr lang="en-US" sz="3300" dirty="0">
                <a:latin typeface="Trebuchet MS" panose="020B0603020202020204" pitchFamily="34" charset="0"/>
                <a:cs typeface="+mn-cs"/>
              </a:rPr>
              <a:t>Step Raises and Other Annual Increases</a:t>
            </a:r>
          </a:p>
          <a:p>
            <a:r>
              <a:rPr lang="en-US" sz="3300" dirty="0">
                <a:latin typeface="Trebuchet MS" panose="020B0603020202020204" pitchFamily="34" charset="0"/>
                <a:cs typeface="+mn-cs"/>
              </a:rPr>
              <a:t>		$75,699 including benefits</a:t>
            </a:r>
          </a:p>
          <a:p>
            <a:endParaRPr lang="en-US" sz="3300" dirty="0">
              <a:latin typeface="Trebuchet MS" panose="020B0603020202020204" pitchFamily="34" charset="0"/>
              <a:cs typeface="+mn-cs"/>
            </a:endParaRPr>
          </a:p>
          <a:p>
            <a:r>
              <a:rPr lang="en-US" sz="3300" dirty="0">
                <a:latin typeface="Trebuchet MS" panose="020B0603020202020204" pitchFamily="34" charset="0"/>
                <a:cs typeface="+mn-cs"/>
              </a:rPr>
              <a:t>Promotions - Faculty and Staff</a:t>
            </a:r>
          </a:p>
          <a:p>
            <a:r>
              <a:rPr lang="en-US" sz="3300" dirty="0">
                <a:latin typeface="Trebuchet MS" panose="020B0603020202020204" pitchFamily="34" charset="0"/>
                <a:cs typeface="+mn-cs"/>
              </a:rPr>
              <a:t>		$66,108 including benefits</a:t>
            </a:r>
          </a:p>
          <a:p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15A6A69-6FD1-4AC9-99F7-D54E2FE98A1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457200"/>
            <a:ext cx="9067800" cy="77216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latin typeface="Trajan Pro" pitchFamily="18" charset="0"/>
                <a:ea typeface="ＭＳ Ｐゴシック" pitchFamily="34" charset="-128"/>
                <a:cs typeface="+mn-cs"/>
              </a:rPr>
              <a:t>How does the budget affect you?</a:t>
            </a:r>
            <a:endParaRPr lang="en-US" sz="4800" b="1" dirty="0">
              <a:latin typeface="Trajan Pro" pitchFamily="18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" y="123952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253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752600" y="6477000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10160"/>
            <a:ext cx="84046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Trajan Pro" pitchFamily="18" charset="0"/>
                <a:ea typeface="ＭＳ Ｐゴシック" pitchFamily="34" charset="-128"/>
              </a:rPr>
              <a:t>APPROVED TUITION &amp; FEE</a:t>
            </a:r>
          </a:p>
          <a:p>
            <a:pPr algn="ctr"/>
            <a:r>
              <a:rPr lang="en-US" sz="4000" b="1" dirty="0" smtClean="0">
                <a:latin typeface="Trajan Pro" pitchFamily="18" charset="0"/>
                <a:ea typeface="ＭＳ Ｐゴシック" pitchFamily="34" charset="-128"/>
              </a:rPr>
              <a:t>  SCHEDULE 2015-16</a:t>
            </a:r>
            <a:endParaRPr lang="en-US" sz="4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129540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170912"/>
              </p:ext>
            </p:extLst>
          </p:nvPr>
        </p:nvGraphicFramePr>
        <p:xfrm>
          <a:off x="271353" y="1524000"/>
          <a:ext cx="8847687" cy="5212078"/>
        </p:xfrm>
        <a:graphic>
          <a:graphicData uri="http://schemas.openxmlformats.org/drawingml/2006/table">
            <a:tbl>
              <a:tblPr/>
              <a:tblGrid>
                <a:gridCol w="3499751"/>
                <a:gridCol w="2673968"/>
                <a:gridCol w="2673968"/>
              </a:tblGrid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Tuition and Fees per credit hour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Instate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Out of State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Regular Tuition-Undergraduate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184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368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Regular Tuition-Graduate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325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Distance Learning Rate-Undergraduate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264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264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Distance Learning Rate-Graduate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325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325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Special Building Fee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Facilities Renewal Fee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Technology Fee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Bond Reserve Fee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Other Student Fees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Application/Transfer Fee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Student Fee (per semester)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Late Fee *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Lab Fee (as specified per course)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53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Auditing Fee per hour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½ of applicable tuition rate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½ of applicable tuition rate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Blended Course Fee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Teaching Internship Fee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180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180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Graduation Fee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Returned Check Fee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*  Late registration/late payment</a:t>
                      </a: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874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043" marR="8043" marT="80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451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51018" y="609600"/>
            <a:ext cx="7680960" cy="3428999"/>
          </a:xfrm>
        </p:spPr>
        <p:txBody>
          <a:bodyPr>
            <a:normAutofit fontScale="92500" lnSpcReduction="20000"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4000" dirty="0">
                <a:latin typeface="Trebuchet MS" panose="020B0603020202020204" pitchFamily="34" charset="0"/>
                <a:cs typeface="+mn-cs"/>
              </a:rPr>
              <a:t>A BIG “Thank You” to our</a:t>
            </a:r>
          </a:p>
          <a:p>
            <a:pPr algn="ctr"/>
            <a:r>
              <a:rPr lang="en-US" sz="4000" dirty="0">
                <a:latin typeface="Trebuchet MS" panose="020B0603020202020204" pitchFamily="34" charset="0"/>
                <a:cs typeface="+mn-cs"/>
              </a:rPr>
              <a:t>Grounds Crew for all of the</a:t>
            </a:r>
          </a:p>
          <a:p>
            <a:pPr algn="ctr"/>
            <a:r>
              <a:rPr lang="en-US" sz="4000" dirty="0">
                <a:latin typeface="Trebuchet MS" panose="020B0603020202020204" pitchFamily="34" charset="0"/>
                <a:cs typeface="+mn-cs"/>
              </a:rPr>
              <a:t>work they have done around campus</a:t>
            </a:r>
          </a:p>
          <a:p>
            <a:pPr algn="ctr"/>
            <a:r>
              <a:rPr lang="en-US" sz="4000" dirty="0">
                <a:latin typeface="Trebuchet MS" panose="020B0603020202020204" pitchFamily="34" charset="0"/>
                <a:cs typeface="+mn-cs"/>
              </a:rPr>
              <a:t>and especially the courtyard!!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pic>
        <p:nvPicPr>
          <p:cNvPr id="1026" name="Picture 2" descr="C:\Users\Barbara Ferguson\AppData\Local\Microsoft\Windows\Temporary Internet Files\Content.IE5\AQN1GGBW\176632949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8"/>
          <a:stretch/>
        </p:blipFill>
        <p:spPr bwMode="auto">
          <a:xfrm>
            <a:off x="7315200" y="228599"/>
            <a:ext cx="1686560" cy="16426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98265"/>
            <a:ext cx="1805940" cy="2307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913505"/>
            <a:ext cx="1752600" cy="223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389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-304800" y="838200"/>
            <a:ext cx="98298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8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DR. RON INGLE</a:t>
            </a:r>
          </a:p>
          <a:p>
            <a:pPr marL="0" indent="0" algn="ctr">
              <a:buNone/>
            </a:pPr>
            <a:endParaRPr lang="en-US" sz="5800" b="1" spc="0" dirty="0" smtClean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0" indent="0" algn="ctr">
              <a:buNone/>
            </a:pPr>
            <a:r>
              <a:rPr lang="en-US" sz="44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INTERIM VICE PRESIDENT FOR </a:t>
            </a:r>
          </a:p>
          <a:p>
            <a:pPr marL="0" indent="0" algn="ctr">
              <a:buNone/>
            </a:pPr>
            <a:r>
              <a:rPr lang="en-US" sz="44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ACADEMIC AFFAIRS /PROVOST</a:t>
            </a:r>
            <a:endParaRPr lang="en-US" sz="4400" b="1" spc="0" dirty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0" indent="0" algn="ctr">
              <a:buNone/>
            </a:pPr>
            <a:endParaRPr lang="en-US" sz="4500" b="1" dirty="0">
              <a:latin typeface="Century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02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838200"/>
            <a:ext cx="8763000" cy="56388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342900" indent="-342900" algn="ctr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28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Vice President for Academic Affairs/Provost</a:t>
            </a:r>
          </a:p>
          <a:p>
            <a:pPr>
              <a:buClr>
                <a:schemeClr val="bg2">
                  <a:lumMod val="60000"/>
                  <a:lumOff val="40000"/>
                </a:schemeClr>
              </a:buClr>
            </a:pPr>
            <a:endParaRPr lang="en-US" sz="7200" b="1" spc="0" dirty="0" smtClean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80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Robert Burkhardt (Chair)	Felecia Mucci		Jeff Johnson</a:t>
            </a:r>
          </a:p>
          <a:p>
            <a:pPr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80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Robert White (Co-Chair)	Victoria Baker		Wendy Cowan</a:t>
            </a:r>
          </a:p>
          <a:p>
            <a:pPr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80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Belinda Krigel	</a:t>
            </a:r>
            <a:r>
              <a:rPr lang="en-US" sz="8000" b="1" spc="0" dirty="0">
                <a:latin typeface="Trajan Pro" pitchFamily="18" charset="0"/>
                <a:ea typeface="ＭＳ Ｐゴシック" pitchFamily="34" charset="-128"/>
                <a:cs typeface="+mn-cs"/>
              </a:rPr>
              <a:t>	</a:t>
            </a:r>
            <a:r>
              <a:rPr lang="en-US" sz="80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	Ronnie Merritt		Johnnie Lundin</a:t>
            </a:r>
          </a:p>
          <a:p>
            <a:pPr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80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Sarah McAbee			</a:t>
            </a:r>
            <a:r>
              <a:rPr lang="en-US" sz="8000" b="1" spc="0" dirty="0">
                <a:latin typeface="Trajan Pro" pitchFamily="18" charset="0"/>
                <a:ea typeface="ＭＳ Ｐゴシック" pitchFamily="34" charset="-128"/>
              </a:rPr>
              <a:t>Susan Owen</a:t>
            </a:r>
          </a:p>
          <a:p>
            <a:pPr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80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Damon Lares			Jacob  Gatlin</a:t>
            </a:r>
          </a:p>
          <a:p>
            <a:pPr>
              <a:buClr>
                <a:schemeClr val="bg2">
                  <a:lumMod val="60000"/>
                  <a:lumOff val="40000"/>
                </a:schemeClr>
              </a:buClr>
            </a:pPr>
            <a:endParaRPr lang="en-US" sz="8000" b="1" spc="0" dirty="0" smtClean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algn="ctr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80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Kar’Michay Pope – Student Representative</a:t>
            </a:r>
          </a:p>
          <a:p>
            <a:pPr algn="ctr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80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Denver Betts – Community Representative</a:t>
            </a:r>
          </a:p>
          <a:p>
            <a:pPr algn="ctr">
              <a:buClr>
                <a:schemeClr val="bg2">
                  <a:lumMod val="60000"/>
                  <a:lumOff val="40000"/>
                </a:schemeClr>
              </a:buClr>
            </a:pPr>
            <a:endParaRPr lang="en-US" sz="3600" b="1" spc="0" dirty="0" smtClean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0" indent="0" algn="ctr">
              <a:buNone/>
            </a:pPr>
            <a:endParaRPr lang="en-US" sz="2400" b="1" spc="0" dirty="0" smtClean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0" indent="0" algn="ctr">
              <a:buNone/>
            </a:pPr>
            <a:endParaRPr lang="en-US" sz="4400" b="1" spc="0" dirty="0">
              <a:solidFill>
                <a:schemeClr val="bg2">
                  <a:lumMod val="60000"/>
                  <a:lumOff val="40000"/>
                </a:schemeClr>
              </a:solidFill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0" indent="0" algn="ctr">
              <a:buNone/>
            </a:pPr>
            <a:endParaRPr lang="en-US" sz="4500" b="1" dirty="0">
              <a:latin typeface="Century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380999"/>
            <a:ext cx="8423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Trajan Pro"/>
                <a:ea typeface="+mj-ea"/>
                <a:cs typeface="Tunga" pitchFamily="2"/>
              </a:rPr>
              <a:t>EMPLOYMENT SEARCH UPDATE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" y="107696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3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0500" y="838200"/>
            <a:ext cx="8763000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342900" indent="-342900" algn="ctr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3200" b="1" spc="0" dirty="0">
                <a:latin typeface="Trajan Pro" pitchFamily="18" charset="0"/>
                <a:ea typeface="ＭＳ Ｐゴシック" pitchFamily="34" charset="-128"/>
                <a:cs typeface="+mn-cs"/>
              </a:rPr>
              <a:t>Library Director</a:t>
            </a:r>
          </a:p>
          <a:p>
            <a:pPr>
              <a:buClr>
                <a:schemeClr val="bg2">
                  <a:lumMod val="60000"/>
                  <a:lumOff val="40000"/>
                </a:schemeClr>
              </a:buClr>
            </a:pPr>
            <a:endParaRPr lang="en-US" sz="900" b="1" spc="0" dirty="0" smtClean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1234440" lvl="8" indent="0">
              <a:buClr>
                <a:schemeClr val="bg2">
                  <a:lumMod val="60000"/>
                  <a:lumOff val="40000"/>
                </a:schemeClr>
              </a:buClr>
              <a:buNone/>
            </a:pPr>
            <a:r>
              <a:rPr lang="en-US" sz="24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		      </a:t>
            </a:r>
            <a:r>
              <a:rPr lang="en-US" sz="28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Jess </a:t>
            </a:r>
            <a:r>
              <a:rPr lang="en-US" sz="2800" b="1" spc="0" dirty="0">
                <a:latin typeface="Trajan Pro" pitchFamily="18" charset="0"/>
                <a:ea typeface="ＭＳ Ｐゴシック" pitchFamily="34" charset="-128"/>
                <a:cs typeface="+mn-cs"/>
              </a:rPr>
              <a:t>Brown (Chair)</a:t>
            </a:r>
          </a:p>
          <a:p>
            <a:pPr marL="1234440" lvl="8" indent="0">
              <a:buClr>
                <a:schemeClr val="bg2">
                  <a:lumMod val="60000"/>
                  <a:lumOff val="40000"/>
                </a:schemeClr>
              </a:buClr>
              <a:buNone/>
            </a:pPr>
            <a:r>
              <a:rPr lang="en-US" sz="28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		      Del </a:t>
            </a:r>
            <a:r>
              <a:rPr lang="en-US" sz="2800" b="1" spc="0" dirty="0">
                <a:latin typeface="Trajan Pro" pitchFamily="18" charset="0"/>
                <a:ea typeface="ＭＳ Ｐゴシック" pitchFamily="34" charset="-128"/>
                <a:cs typeface="+mn-cs"/>
              </a:rPr>
              <a:t>O’Neal</a:t>
            </a:r>
          </a:p>
          <a:p>
            <a:pPr marL="1234440" lvl="8" indent="0">
              <a:buClr>
                <a:schemeClr val="bg2">
                  <a:lumMod val="60000"/>
                  <a:lumOff val="40000"/>
                </a:schemeClr>
              </a:buClr>
              <a:buNone/>
            </a:pPr>
            <a:r>
              <a:rPr lang="en-US" sz="28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		      Jennifer </a:t>
            </a:r>
            <a:r>
              <a:rPr lang="en-US" sz="2800" b="1" spc="0" dirty="0">
                <a:latin typeface="Trajan Pro" pitchFamily="18" charset="0"/>
                <a:ea typeface="ＭＳ Ｐゴシック" pitchFamily="34" charset="-128"/>
                <a:cs typeface="+mn-cs"/>
              </a:rPr>
              <a:t>Wolfe</a:t>
            </a:r>
          </a:p>
          <a:p>
            <a:pPr marL="1234440" lvl="8" indent="0">
              <a:buClr>
                <a:schemeClr val="bg2">
                  <a:lumMod val="60000"/>
                  <a:lumOff val="40000"/>
                </a:schemeClr>
              </a:buClr>
              <a:buNone/>
            </a:pPr>
            <a:r>
              <a:rPr lang="en-US" sz="28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		      Jameha </a:t>
            </a:r>
            <a:r>
              <a:rPr lang="en-US" sz="2800" b="1" spc="0" dirty="0">
                <a:latin typeface="Trajan Pro" pitchFamily="18" charset="0"/>
                <a:ea typeface="ＭＳ Ｐゴシック" pitchFamily="34" charset="-128"/>
                <a:cs typeface="+mn-cs"/>
              </a:rPr>
              <a:t>Gardner</a:t>
            </a:r>
          </a:p>
          <a:p>
            <a:pPr marL="1234440" lvl="8" indent="0">
              <a:buClr>
                <a:schemeClr val="bg2">
                  <a:lumMod val="60000"/>
                  <a:lumOff val="40000"/>
                </a:schemeClr>
              </a:buClr>
              <a:buNone/>
            </a:pPr>
            <a:r>
              <a:rPr lang="en-US" sz="28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		      Teresa </a:t>
            </a:r>
            <a:r>
              <a:rPr lang="en-US" sz="2800" b="1" spc="0" dirty="0">
                <a:latin typeface="Trajan Pro" pitchFamily="18" charset="0"/>
                <a:ea typeface="ＭＳ Ｐゴシック" pitchFamily="34" charset="-128"/>
                <a:cs typeface="+mn-cs"/>
              </a:rPr>
              <a:t>Wanbaugh</a:t>
            </a:r>
          </a:p>
          <a:p>
            <a:pPr marL="1234440" lvl="8" indent="0">
              <a:buClr>
                <a:schemeClr val="bg2">
                  <a:lumMod val="60000"/>
                  <a:lumOff val="40000"/>
                </a:schemeClr>
              </a:buClr>
              <a:buNone/>
            </a:pPr>
            <a:r>
              <a:rPr lang="en-US" sz="28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		      Kimberly </a:t>
            </a:r>
            <a:r>
              <a:rPr lang="en-US" sz="2800" b="1" spc="0" dirty="0">
                <a:latin typeface="Trajan Pro" pitchFamily="18" charset="0"/>
                <a:ea typeface="ＭＳ Ｐゴシック" pitchFamily="34" charset="-128"/>
                <a:cs typeface="+mn-cs"/>
              </a:rPr>
              <a:t>Jack</a:t>
            </a:r>
          </a:p>
          <a:p>
            <a:pPr algn="ctr">
              <a:buClr>
                <a:schemeClr val="bg2">
                  <a:lumMod val="60000"/>
                  <a:lumOff val="40000"/>
                </a:schemeClr>
              </a:buClr>
            </a:pPr>
            <a:endParaRPr lang="en-US" sz="3200" b="1" spc="0" dirty="0" smtClean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0" indent="0" algn="ctr">
              <a:buNone/>
            </a:pPr>
            <a:endParaRPr lang="en-US" sz="2400" b="1" spc="0" dirty="0" smtClean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0" indent="0" algn="ctr">
              <a:buNone/>
            </a:pPr>
            <a:endParaRPr lang="en-US" sz="4400" b="1" spc="0" dirty="0">
              <a:solidFill>
                <a:schemeClr val="bg2">
                  <a:lumMod val="60000"/>
                  <a:lumOff val="40000"/>
                </a:schemeClr>
              </a:solidFill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0" indent="0" algn="ctr">
              <a:buNone/>
            </a:pPr>
            <a:endParaRPr lang="en-US" sz="4500" b="1" dirty="0">
              <a:latin typeface="Century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380999"/>
            <a:ext cx="8423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Trajan Pro"/>
                <a:ea typeface="+mj-ea"/>
                <a:cs typeface="Tunga" pitchFamily="2"/>
              </a:rPr>
              <a:t>EMPLOYMENT SEARCH UPDATE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" y="107696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4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8089" y="86360"/>
            <a:ext cx="8907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Trajan Pro"/>
                <a:ea typeface="+mj-ea"/>
                <a:cs typeface="Tunga" pitchFamily="2"/>
              </a:rPr>
              <a:t>GRADUATE PROGRAM UPDATE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72089" y="825321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9831" y="4114800"/>
            <a:ext cx="8565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en-US" sz="2000" b="1" dirty="0" smtClean="0">
                <a:latin typeface="Trajan Pro" pitchFamily="18" charset="0"/>
                <a:ea typeface="ＭＳ Ｐゴシック" pitchFamily="34" charset="-128"/>
              </a:rPr>
              <a:t>Online Applications available September 1</a:t>
            </a:r>
            <a:r>
              <a:rPr lang="en-US" sz="2000" b="1" baseline="30000" dirty="0" smtClean="0">
                <a:latin typeface="Trajan Pro" pitchFamily="18" charset="0"/>
                <a:ea typeface="ＭＳ Ｐゴシック" pitchFamily="34" charset="-128"/>
              </a:rPr>
              <a:t>st</a:t>
            </a:r>
            <a:endParaRPr lang="en-US" sz="2000" b="1" dirty="0" smtClean="0">
              <a:latin typeface="Trajan Pro" pitchFamily="18" charset="0"/>
              <a:ea typeface="ＭＳ Ｐゴシック" pitchFamily="34" charset="-128"/>
            </a:endParaRPr>
          </a:p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en-US" sz="2000" b="1" dirty="0" smtClean="0">
                <a:latin typeface="Trajan Pro" pitchFamily="18" charset="0"/>
                <a:ea typeface="ＭＳ Ｐゴシック" pitchFamily="34" charset="-128"/>
              </a:rPr>
              <a:t>Application Deadline November 2nd</a:t>
            </a:r>
            <a:endParaRPr lang="en-US" sz="2000" b="1" dirty="0">
              <a:latin typeface="Trajan Pro" pitchFamily="18" charset="0"/>
              <a:ea typeface="ＭＳ Ｐゴシック" pitchFamily="34" charset="-128"/>
            </a:endParaRPr>
          </a:p>
          <a:p>
            <a:endParaRPr lang="en-US" sz="800" b="1" dirty="0">
              <a:latin typeface="Trajan Pro" pitchFamily="18" charset="0"/>
              <a:ea typeface="ＭＳ Ｐゴシック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1120" y="5334000"/>
            <a:ext cx="184731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 smtClean="0">
              <a:hlinkClick r:id="rId3"/>
            </a:endParaRPr>
          </a:p>
          <a:p>
            <a:endParaRPr lang="en-US" sz="1000" dirty="0" smtClean="0">
              <a:hlinkClick r:id="rId3"/>
            </a:endParaRPr>
          </a:p>
          <a:p>
            <a:endParaRPr lang="en-US" sz="1000" dirty="0">
              <a:hlinkClick r:id="rId3"/>
            </a:endParaRP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838200" y="5334000"/>
            <a:ext cx="7700353" cy="1188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hlinkClick r:id="rId3"/>
              </a:rPr>
              <a:t>http://www.athens.edu/graduate-programs/</a:t>
            </a:r>
            <a:endParaRPr lang="en-US" sz="2800" dirty="0" smtClean="0">
              <a:hlinkClick r:id="rId4"/>
            </a:endParaRPr>
          </a:p>
          <a:p>
            <a:pPr algn="ctr"/>
            <a:endParaRPr lang="en-US" sz="1200" dirty="0">
              <a:hlinkClick r:id="rId4"/>
            </a:endParaRPr>
          </a:p>
          <a:p>
            <a:pPr algn="ctr"/>
            <a:r>
              <a:rPr lang="en-US" sz="2800" dirty="0" smtClean="0">
                <a:hlinkClick r:id="rId4"/>
              </a:rPr>
              <a:t>http</a:t>
            </a:r>
            <a:r>
              <a:rPr lang="en-US" sz="2800" dirty="0">
                <a:hlinkClick r:id="rId4"/>
              </a:rPr>
              <a:t>://www.athens.edu/masters</a:t>
            </a:r>
            <a:r>
              <a:rPr lang="en-US" sz="2800" dirty="0" smtClean="0">
                <a:hlinkClick r:id="rId4"/>
              </a:rPr>
              <a:t>/</a:t>
            </a:r>
            <a:endParaRPr lang="en-US" sz="2800" dirty="0" smtClean="0"/>
          </a:p>
          <a:p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1760182" y="835481"/>
            <a:ext cx="5628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rajan Pro" pitchFamily="18" charset="0"/>
                <a:ea typeface="ＭＳ Ｐゴシック" pitchFamily="34" charset="-128"/>
              </a:rPr>
              <a:t>COMING SPRING 2016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51" y="1543365"/>
            <a:ext cx="5343525" cy="20097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7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6762749" y="6502578"/>
            <a:ext cx="2133600" cy="365125"/>
          </a:xfrm>
        </p:spPr>
        <p:txBody>
          <a:bodyPr/>
          <a:lstStyle/>
          <a:p>
            <a:fld id="{14DBECB2-BEF7-40BC-9F8E-81F9E24F292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143000"/>
            <a:ext cx="7680960" cy="32766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atin typeface="Trajan Pro" pitchFamily="18" charset="0"/>
                <a:ea typeface="ＭＳ Ｐゴシック" pitchFamily="34" charset="-128"/>
                <a:cs typeface="+mn-cs"/>
              </a:rPr>
              <a:t>DR. ROBERT </a:t>
            </a:r>
            <a:r>
              <a:rPr lang="en-US" sz="5400" b="1" dirty="0" smtClean="0">
                <a:latin typeface="Trajan Pro" pitchFamily="18" charset="0"/>
                <a:ea typeface="ＭＳ Ｐゴシック" pitchFamily="34" charset="-128"/>
                <a:cs typeface="+mn-cs"/>
              </a:rPr>
              <a:t>GLENN</a:t>
            </a:r>
            <a:br>
              <a:rPr lang="en-US" sz="5400" b="1" dirty="0" smtClean="0">
                <a:latin typeface="Trajan Pro" pitchFamily="18" charset="0"/>
                <a:ea typeface="ＭＳ Ｐゴシック" pitchFamily="34" charset="-128"/>
                <a:cs typeface="+mn-cs"/>
              </a:rPr>
            </a:br>
            <a:r>
              <a:rPr lang="en-US" sz="5400" b="1" dirty="0">
                <a:latin typeface="Trajan Pro" pitchFamily="18" charset="0"/>
                <a:ea typeface="ＭＳ Ｐゴシック" pitchFamily="34" charset="-128"/>
                <a:cs typeface="+mn-cs"/>
              </a:rPr>
              <a:t/>
            </a:r>
            <a:br>
              <a:rPr lang="en-US" sz="5400" b="1" dirty="0">
                <a:latin typeface="Trajan Pro" pitchFamily="18" charset="0"/>
                <a:ea typeface="ＭＳ Ｐゴシック" pitchFamily="34" charset="-128"/>
                <a:cs typeface="+mn-cs"/>
              </a:rPr>
            </a:br>
            <a:r>
              <a:rPr lang="en-US" sz="5400" b="1" dirty="0">
                <a:latin typeface="Trajan Pro" pitchFamily="18" charset="0"/>
                <a:ea typeface="ＭＳ Ｐゴシック" pitchFamily="34" charset="-128"/>
                <a:cs typeface="+mn-cs"/>
              </a:rPr>
              <a:t>PRESIDENT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75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8089" y="86360"/>
            <a:ext cx="8907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Trajan Pro"/>
                <a:ea typeface="+mj-ea"/>
                <a:cs typeface="Tunga" pitchFamily="2"/>
              </a:rPr>
              <a:t>GRADUATE PROGRAM UPDATE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72089" y="825321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14400" y="1219200"/>
            <a:ext cx="709671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Trajan Pro" pitchFamily="18" charset="0"/>
                <a:ea typeface="ＭＳ Ｐゴシック" pitchFamily="34" charset="-128"/>
              </a:rPr>
              <a:t>COMING FALL 2016</a:t>
            </a:r>
          </a:p>
          <a:p>
            <a:pPr algn="ctr"/>
            <a:endParaRPr lang="en-US" sz="4000" b="1" dirty="0">
              <a:solidFill>
                <a:schemeClr val="accent6">
                  <a:lumMod val="75000"/>
                </a:schemeClr>
              </a:solidFill>
              <a:latin typeface="Trajan Pro" pitchFamily="18" charset="0"/>
              <a:ea typeface="ＭＳ Ｐゴシック" pitchFamily="34" charset="-128"/>
            </a:endParaRPr>
          </a:p>
          <a:p>
            <a:pPr algn="ctr"/>
            <a:endParaRPr lang="en-US" sz="4000" b="1" dirty="0" smtClean="0">
              <a:solidFill>
                <a:schemeClr val="accent6">
                  <a:lumMod val="75000"/>
                </a:schemeClr>
              </a:solidFill>
              <a:latin typeface="Trajan Pro" pitchFamily="18" charset="0"/>
              <a:ea typeface="ＭＳ Ｐゴシック" pitchFamily="34" charset="-128"/>
            </a:endParaRPr>
          </a:p>
          <a:p>
            <a:pPr algn="ctr"/>
            <a:r>
              <a:rPr lang="en-US" sz="5400" b="1" dirty="0" smtClean="0">
                <a:latin typeface="Trajan Pro" pitchFamily="18" charset="0"/>
                <a:ea typeface="ＭＳ Ｐゴシック" pitchFamily="34" charset="-128"/>
              </a:rPr>
              <a:t>M.A.</a:t>
            </a:r>
          </a:p>
          <a:p>
            <a:pPr algn="ctr"/>
            <a:r>
              <a:rPr lang="en-US" sz="5400" b="1" dirty="0" smtClean="0">
                <a:latin typeface="Trajan Pro" pitchFamily="18" charset="0"/>
                <a:ea typeface="ＭＳ Ｐゴシック" pitchFamily="34" charset="-128"/>
              </a:rPr>
              <a:t>Religious Studies</a:t>
            </a:r>
            <a:endParaRPr lang="en-US" sz="5400" b="1" dirty="0">
              <a:latin typeface="Trajan Pro" pitchFamily="18" charset="0"/>
              <a:ea typeface="ＭＳ Ｐゴシック" pitchFamily="34" charset="-128"/>
            </a:endParaRPr>
          </a:p>
          <a:p>
            <a:endParaRPr lang="en-US" b="1" dirty="0">
              <a:latin typeface="Trajan Pro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66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477000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9382" y="86360"/>
            <a:ext cx="7205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latin typeface="Trajan Pro"/>
                <a:ea typeface="+mj-ea"/>
                <a:cs typeface="Tunga" pitchFamily="2"/>
              </a:rPr>
              <a:t>ACCREDITATION UPDATE</a:t>
            </a:r>
            <a:endParaRPr lang="en-US" sz="4400" b="1" dirty="0">
              <a:latin typeface="Trajan Pro"/>
              <a:ea typeface="+mj-ea"/>
              <a:cs typeface="Tunga" pitchFamily="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72089" y="825321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990600" y="1209039"/>
            <a:ext cx="8991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atin typeface="Trajan Pro" pitchFamily="18" charset="0"/>
                <a:ea typeface="ＭＳ Ｐゴシック" pitchFamily="34" charset="-128"/>
              </a:rPr>
              <a:t>ABET – September</a:t>
            </a:r>
          </a:p>
          <a:p>
            <a:pPr algn="ctr"/>
            <a:r>
              <a:rPr lang="en-US" sz="3200" b="1" dirty="0" smtClean="0">
                <a:latin typeface="Trajan Pro" pitchFamily="18" charset="0"/>
                <a:ea typeface="ＭＳ Ｐゴシック" pitchFamily="34" charset="-128"/>
              </a:rPr>
              <a:t>B.S. in Computer Science Program</a:t>
            </a:r>
            <a:endParaRPr lang="en-US" sz="3200" b="1" dirty="0">
              <a:latin typeface="Trajan Pro" pitchFamily="18" charset="0"/>
              <a:ea typeface="ＭＳ Ｐゴシック" pitchFamily="34" charset="-128"/>
            </a:endParaRPr>
          </a:p>
          <a:p>
            <a:endParaRPr lang="en-US" b="1" dirty="0">
              <a:latin typeface="Trajan Pro" pitchFamily="18" charset="0"/>
              <a:ea typeface="ＭＳ Ｐゴシック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088612"/>
            <a:ext cx="2748198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2" y="1295400"/>
            <a:ext cx="13112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976861" y="4038600"/>
            <a:ext cx="816713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Trajan Pro" pitchFamily="18" charset="0"/>
                <a:ea typeface="ＭＳ Ｐゴシック" pitchFamily="34" charset="-128"/>
              </a:rPr>
              <a:t>ACBSP – February 2016</a:t>
            </a:r>
          </a:p>
          <a:p>
            <a:pPr algn="ctr"/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>COB Programs</a:t>
            </a:r>
          </a:p>
        </p:txBody>
      </p:sp>
    </p:spTree>
    <p:extLst>
      <p:ext uri="{BB962C8B-B14F-4D97-AF65-F5344CB8AC3E}">
        <p14:creationId xmlns:p14="http://schemas.microsoft.com/office/powerpoint/2010/main" val="12356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6840"/>
            <a:ext cx="5267325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43780" y="1789826"/>
            <a:ext cx="3795398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800" b="1" dirty="0" smtClean="0">
              <a:latin typeface="Trajan Pro" pitchFamily="18" charset="0"/>
              <a:ea typeface="ＭＳ Ｐゴシック" pitchFamily="34" charset="-128"/>
            </a:endParaRPr>
          </a:p>
          <a:p>
            <a:pPr algn="ctr"/>
            <a:r>
              <a:rPr lang="en-US" sz="2800" b="1" dirty="0" smtClean="0">
                <a:latin typeface="Trajan Pro" pitchFamily="18" charset="0"/>
                <a:ea typeface="ＭＳ Ｐゴシック" pitchFamily="34" charset="-128"/>
              </a:rPr>
              <a:t>On-Site Visit</a:t>
            </a:r>
          </a:p>
          <a:p>
            <a:pPr algn="ctr"/>
            <a:r>
              <a:rPr lang="en-US" sz="2800" b="1" dirty="0" smtClean="0">
                <a:latin typeface="Trajan Pro" pitchFamily="18" charset="0"/>
                <a:ea typeface="ＭＳ Ｐゴシック" pitchFamily="34" charset="-128"/>
              </a:rPr>
              <a:t>Graduate Programs</a:t>
            </a:r>
            <a:endParaRPr lang="en-US" sz="2800" b="1" dirty="0">
              <a:latin typeface="Trajan Pro" pitchFamily="18" charset="0"/>
              <a:ea typeface="ＭＳ Ｐゴシック" pitchFamily="34" charset="-128"/>
            </a:endParaRPr>
          </a:p>
          <a:p>
            <a:pPr algn="ctr"/>
            <a:r>
              <a:rPr lang="en-US" sz="2800" b="1" dirty="0">
                <a:latin typeface="Trajan Pro" pitchFamily="18" charset="0"/>
                <a:ea typeface="ＭＳ Ｐゴシック" pitchFamily="34" charset="-128"/>
              </a:rPr>
              <a:t>March 1-3, 2016</a:t>
            </a:r>
          </a:p>
          <a:p>
            <a:endParaRPr lang="en-US" sz="2400" b="1" dirty="0">
              <a:latin typeface="Trajan Pro" pitchFamily="18" charset="0"/>
              <a:ea typeface="ＭＳ Ｐゴシック" pitchFamily="34" charset="-128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855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43780" y="1789826"/>
            <a:ext cx="91115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4400" b="1" dirty="0" smtClean="0">
                <a:latin typeface="Trajan Pro" pitchFamily="18" charset="0"/>
                <a:ea typeface="ＭＳ Ｐゴシック" pitchFamily="34" charset="-128"/>
              </a:rPr>
              <a:t>Teaching Grants</a:t>
            </a:r>
          </a:p>
          <a:p>
            <a:pPr marL="457200" indent="-457200" algn="ctr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4400" b="1" dirty="0" smtClean="0">
                <a:latin typeface="Trajan Pro" pitchFamily="18" charset="0"/>
                <a:ea typeface="ＭＳ Ｐゴシック" pitchFamily="34" charset="-128"/>
              </a:rPr>
              <a:t>Sabbatical Leave</a:t>
            </a:r>
          </a:p>
          <a:p>
            <a:pPr marL="457200" indent="-457200" algn="ctr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4400" b="1" dirty="0" smtClean="0">
                <a:latin typeface="Trajan Pro" pitchFamily="18" charset="0"/>
                <a:ea typeface="ＭＳ Ｐゴシック" pitchFamily="34" charset="-128"/>
              </a:rPr>
              <a:t>Tenure and Promotion</a:t>
            </a:r>
          </a:p>
          <a:p>
            <a:pPr marL="457200" indent="-457200" algn="ctr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4400" b="1" dirty="0" smtClean="0">
                <a:latin typeface="Trajan Pro" pitchFamily="18" charset="0"/>
                <a:ea typeface="ＭＳ Ｐゴシック" pitchFamily="34" charset="-128"/>
              </a:rPr>
              <a:t>Research Policy</a:t>
            </a:r>
          </a:p>
          <a:p>
            <a:pPr marL="457200" indent="-457200" algn="ctr"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4400" b="1" dirty="0" smtClean="0">
                <a:latin typeface="Trajan Pro" pitchFamily="18" charset="0"/>
                <a:ea typeface="ＭＳ Ｐゴシック" pitchFamily="34" charset="-128"/>
              </a:rPr>
              <a:t>Faculty Credentials</a:t>
            </a:r>
          </a:p>
          <a:p>
            <a:pPr algn="ctr">
              <a:buClr>
                <a:schemeClr val="bg2">
                  <a:lumMod val="60000"/>
                  <a:lumOff val="40000"/>
                </a:schemeClr>
              </a:buClr>
            </a:pPr>
            <a:endParaRPr lang="en-US" sz="2800" b="1" dirty="0">
              <a:latin typeface="Trajan Pro" pitchFamily="18" charset="0"/>
              <a:ea typeface="ＭＳ Ｐゴシック" pitchFamily="34" charset="-128"/>
            </a:endParaRPr>
          </a:p>
          <a:p>
            <a:endParaRPr lang="en-US" sz="2400" b="1" dirty="0">
              <a:latin typeface="Trajan Pro" pitchFamily="18" charset="0"/>
              <a:ea typeface="ＭＳ Ｐゴシック" pitchFamily="34" charset="-128"/>
            </a:endParaRPr>
          </a:p>
          <a:p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102010" y="256550"/>
            <a:ext cx="9077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latin typeface="Trajan Pro"/>
                <a:cs typeface="Tunga" pitchFamily="2"/>
              </a:rPr>
              <a:t>ONGOING PROJECTS AND POLICY DEVELOPMENT</a:t>
            </a:r>
            <a:endParaRPr lang="en-US" sz="2800" b="1" dirty="0">
              <a:latin typeface="Trajan Pro"/>
              <a:cs typeface="Tunga" pitchFamily="2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72089" y="80009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7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640" y="1488440"/>
            <a:ext cx="91440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latin typeface="Trajan Pro" pitchFamily="18" charset="0"/>
                <a:ea typeface="ＭＳ Ｐゴシック" pitchFamily="34" charset="-128"/>
                <a:cs typeface="Tahoma" pitchFamily="34" charset="0"/>
              </a:rPr>
              <a:t>DR. JOY BRACEWELL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 algn="ctr"/>
            <a:r>
              <a:rPr lang="en-US" sz="4000" b="1" cap="all" dirty="0" smtClean="0">
                <a:latin typeface="Trajan Pro" pitchFamily="18" charset="0"/>
                <a:ea typeface="ＭＳ Ｐゴシック" pitchFamily="34" charset="-128"/>
                <a:cs typeface="Tahoma" pitchFamily="34" charset="0"/>
              </a:rPr>
              <a:t>Writing Center Director</a:t>
            </a:r>
            <a:endParaRPr lang="en-US" sz="4000" b="1" cap="all" dirty="0">
              <a:latin typeface="Trajan Pro" pitchFamily="18" charset="0"/>
              <a:ea typeface="ＭＳ Ｐゴシック" pitchFamily="34" charset="-128"/>
              <a:cs typeface="Tahoma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144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838200"/>
            <a:ext cx="85344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Trajan Pro" pitchFamily="18" charset="0"/>
                <a:ea typeface="ＭＳ Ｐゴシック" pitchFamily="34" charset="-128"/>
                <a:cs typeface="Tahoma" pitchFamily="34" charset="0"/>
              </a:rPr>
              <a:t>Writing Across Campus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 algn="ctr"/>
            <a:r>
              <a:rPr lang="en-US" sz="4000" b="1" dirty="0" smtClean="0">
                <a:latin typeface="Trajan Pro" pitchFamily="18" charset="0"/>
                <a:ea typeface="ＭＳ Ｐゴシック" pitchFamily="34" charset="-128"/>
                <a:cs typeface="Tahoma" pitchFamily="34" charset="0"/>
              </a:rPr>
              <a:t>Continuing a Culture of </a:t>
            </a:r>
          </a:p>
          <a:p>
            <a:pPr algn="ctr"/>
            <a:r>
              <a:rPr lang="en-US" sz="4000" b="1" dirty="0" smtClean="0">
                <a:latin typeface="Trajan Pro" pitchFamily="18" charset="0"/>
                <a:ea typeface="ＭＳ Ｐゴシック" pitchFamily="34" charset="-128"/>
                <a:cs typeface="Tahoma" pitchFamily="34" charset="0"/>
              </a:rPr>
              <a:t>Writing and Communication</a:t>
            </a:r>
            <a:endParaRPr lang="en-US" sz="4000" b="1" dirty="0">
              <a:latin typeface="Trajan Pro" pitchFamily="18" charset="0"/>
              <a:ea typeface="ＭＳ Ｐゴシック" pitchFamily="34" charset="-128"/>
              <a:cs typeface="Tahoma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76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80960" cy="6096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latin typeface="Trajan Pro"/>
                <a:ea typeface="+mn-ea"/>
                <a:cs typeface="Tahoma" pitchFamily="34" charset="0"/>
              </a:rPr>
              <a:t>WRITING CENTER UPDATE</a:t>
            </a:r>
            <a:endParaRPr lang="en-US" sz="4400" b="1" dirty="0">
              <a:latin typeface="Trajan Pro"/>
              <a:ea typeface="+mn-ea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sz="half" idx="4294967295"/>
          </p:nvPr>
        </p:nvSpPr>
        <p:spPr>
          <a:xfrm>
            <a:off x="288227" y="2199640"/>
            <a:ext cx="4692776" cy="442571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2200" b="1" dirty="0">
                <a:latin typeface="Trajan Pro" pitchFamily="18" charset="0"/>
                <a:ea typeface="ＭＳ Ｐゴシック" pitchFamily="34" charset="-128"/>
                <a:cs typeface="+mn-cs"/>
              </a:rPr>
              <a:t>New </a:t>
            </a:r>
            <a:r>
              <a:rPr lang="en-US" sz="2200" b="1" dirty="0" smtClean="0">
                <a:latin typeface="Trajan Pro" pitchFamily="18" charset="0"/>
                <a:ea typeface="ＭＳ Ｐゴシック" pitchFamily="34" charset="-128"/>
                <a:cs typeface="+mn-cs"/>
              </a:rPr>
              <a:t>website</a:t>
            </a:r>
          </a:p>
          <a:p>
            <a:pPr marL="0" lvl="1" indent="0">
              <a:buNone/>
            </a:pPr>
            <a:r>
              <a:rPr lang="en-US" sz="2400" dirty="0" smtClean="0">
                <a:hlinkClick r:id="rId2"/>
              </a:rPr>
              <a:t>/</a:t>
            </a:r>
            <a:endParaRPr lang="en-US" sz="2200" b="1" dirty="0" smtClean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b="1" dirty="0" smtClean="0">
                <a:latin typeface="Trajan Pro" pitchFamily="18" charset="0"/>
                <a:ea typeface="ＭＳ Ｐゴシック" pitchFamily="34" charset="-128"/>
                <a:cs typeface="+mn-cs"/>
              </a:rPr>
              <a:t>Forging </a:t>
            </a:r>
            <a:r>
              <a:rPr lang="en-US" sz="2200" b="1" dirty="0">
                <a:latin typeface="Trajan Pro" pitchFamily="18" charset="0"/>
                <a:ea typeface="ＭＳ Ｐゴシック" pitchFamily="34" charset="-128"/>
                <a:cs typeface="+mn-cs"/>
              </a:rPr>
              <a:t>toward Multimodality: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dirty="0">
                <a:latin typeface="Trajan Pro" pitchFamily="18" charset="0"/>
                <a:ea typeface="ＭＳ Ｐゴシック" pitchFamily="34" charset="-128"/>
                <a:cs typeface="+mn-cs"/>
              </a:rPr>
              <a:t>Presentations (Capstones)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dirty="0">
                <a:latin typeface="Trajan Pro" pitchFamily="18" charset="0"/>
                <a:ea typeface="ＭＳ Ｐゴシック" pitchFamily="34" charset="-128"/>
                <a:cs typeface="+mn-cs"/>
              </a:rPr>
              <a:t>Websites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000" b="1" dirty="0">
                <a:latin typeface="Trajan Pro" pitchFamily="18" charset="0"/>
                <a:ea typeface="ＭＳ Ｐゴシック" pitchFamily="34" charset="-128"/>
                <a:cs typeface="+mn-cs"/>
              </a:rPr>
              <a:t>Digital Writing (Blogs</a:t>
            </a:r>
            <a:r>
              <a:rPr lang="en-US" sz="2000" b="1" dirty="0" smtClean="0">
                <a:latin typeface="Trajan Pro" pitchFamily="18" charset="0"/>
                <a:ea typeface="ＭＳ Ｐゴシック" pitchFamily="34" charset="-128"/>
                <a:cs typeface="+mn-cs"/>
              </a:rPr>
              <a:t>)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en-US" sz="2000" b="1" dirty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b="1" dirty="0" smtClean="0">
                <a:latin typeface="Trajan Pro" pitchFamily="18" charset="0"/>
                <a:ea typeface="ＭＳ Ｐゴシック" pitchFamily="34" charset="-128"/>
                <a:cs typeface="+mn-cs"/>
              </a:rPr>
              <a:t>Library </a:t>
            </a:r>
            <a:r>
              <a:rPr lang="en-US" sz="2200" b="1" dirty="0">
                <a:latin typeface="Trajan Pro" pitchFamily="18" charset="0"/>
                <a:ea typeface="ＭＳ Ｐゴシック" pitchFamily="34" charset="-128"/>
                <a:cs typeface="+mn-cs"/>
              </a:rPr>
              <a:t>&amp; WC </a:t>
            </a:r>
            <a:r>
              <a:rPr lang="en-US" sz="2200" b="1" dirty="0" smtClean="0">
                <a:latin typeface="Trajan Pro" pitchFamily="18" charset="0"/>
                <a:ea typeface="ＭＳ Ｐゴシック" pitchFamily="34" charset="-128"/>
                <a:cs typeface="+mn-cs"/>
              </a:rPr>
              <a:t>Workshops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2200" b="1" dirty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b="1" dirty="0">
                <a:latin typeface="Trajan Pro" pitchFamily="18" charset="0"/>
                <a:ea typeface="ＭＳ Ｐゴシック" pitchFamily="34" charset="-128"/>
                <a:cs typeface="+mn-cs"/>
              </a:rPr>
              <a:t>New Tutors/Consultants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      Like us on Facebook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Follow us</a:t>
            </a:r>
            <a:r>
              <a:rPr lang="en-US" dirty="0" smtClean="0">
                <a:solidFill>
                  <a:srgbClr val="FFFF00"/>
                </a:solidFill>
              </a:rPr>
              <a:t> @AthensWritingC</a:t>
            </a:r>
            <a:endParaRPr lang="en-US" dirty="0">
              <a:solidFill>
                <a:srgbClr val="FFFF00"/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5049364" y="2209800"/>
            <a:ext cx="3942235" cy="440436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algn="ctr">
              <a:lnSpc>
                <a:spcPct val="90000"/>
              </a:lnSpc>
            </a:pPr>
            <a:r>
              <a:rPr lang="en-US" sz="4100" dirty="0" smtClean="0">
                <a:solidFill>
                  <a:srgbClr val="FFFF00"/>
                </a:solidFill>
              </a:rPr>
              <a:t>Fall 2015 Contest</a:t>
            </a:r>
          </a:p>
          <a:p>
            <a:pPr marL="914400" lvl="1" indent="-457200">
              <a:lnSpc>
                <a:spcPct val="90000"/>
              </a:lnSpc>
              <a:buFont typeface="Arial"/>
              <a:buChar char="•"/>
            </a:pPr>
            <a:endParaRPr lang="en-US" dirty="0" smtClean="0">
              <a:solidFill>
                <a:srgbClr val="FFFF00"/>
              </a:solidFill>
            </a:endParaRPr>
          </a:p>
          <a:p>
            <a:pPr marL="914400" lvl="1" indent="-457200">
              <a:lnSpc>
                <a:spcPct val="90000"/>
              </a:lnSpc>
              <a:buFont typeface="Arial"/>
              <a:buChar char="•"/>
            </a:pPr>
            <a:endParaRPr lang="en-US" dirty="0" smtClean="0">
              <a:solidFill>
                <a:srgbClr val="FFFF00"/>
              </a:solidFill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Writing Center Contest</a:t>
            </a:r>
            <a:endParaRPr lang="en-US" sz="4000" dirty="0">
              <a:solidFill>
                <a:srgbClr val="FFFF00"/>
              </a:solidFill>
            </a:endParaRPr>
          </a:p>
          <a:p>
            <a:pPr marL="914400" lvl="1" indent="-457200">
              <a:lnSpc>
                <a:spcPct val="90000"/>
              </a:lnSpc>
              <a:buFont typeface="Arial"/>
              <a:buChar char="•"/>
            </a:pPr>
            <a:r>
              <a:rPr lang="en-US" sz="2900" dirty="0" smtClean="0">
                <a:solidFill>
                  <a:srgbClr val="FFFF00"/>
                </a:solidFill>
              </a:rPr>
              <a:t>Rename </a:t>
            </a:r>
            <a:r>
              <a:rPr lang="en-US" sz="2900" dirty="0">
                <a:solidFill>
                  <a:srgbClr val="FFFF00"/>
                </a:solidFill>
              </a:rPr>
              <a:t>the Center and create a tagline for us. </a:t>
            </a:r>
          </a:p>
          <a:p>
            <a:pPr marL="914400" lvl="1" indent="-457200">
              <a:lnSpc>
                <a:spcPct val="90000"/>
              </a:lnSpc>
              <a:buFont typeface="Arial"/>
              <a:buChar char="•"/>
            </a:pPr>
            <a:r>
              <a:rPr lang="en-US" sz="2900" dirty="0">
                <a:solidFill>
                  <a:srgbClr val="FFFF00"/>
                </a:solidFill>
              </a:rPr>
              <a:t>Send in your ideas, accompanied by a (75-word) statement </a:t>
            </a:r>
          </a:p>
          <a:p>
            <a:pPr marL="914400" lvl="1" indent="-457200">
              <a:lnSpc>
                <a:spcPct val="90000"/>
              </a:lnSpc>
              <a:buFont typeface="Arial"/>
              <a:buChar char="•"/>
            </a:pPr>
            <a:r>
              <a:rPr lang="en-US" sz="2900" dirty="0">
                <a:solidFill>
                  <a:srgbClr val="FFFF00"/>
                </a:solidFill>
              </a:rPr>
              <a:t>Increase your chances for success by pairing your entry with a witty meme, poster, video, cartoon, drawing, etc. </a:t>
            </a:r>
            <a:endParaRPr lang="en-US" sz="1300" dirty="0" smtClean="0"/>
          </a:p>
          <a:p>
            <a:pPr marL="0" indent="0" algn="ctr">
              <a:buNone/>
            </a:pPr>
            <a:r>
              <a:rPr lang="en-US" sz="2100" dirty="0">
                <a:solidFill>
                  <a:srgbClr val="FFFF00"/>
                </a:solidFill>
              </a:rPr>
              <a:t> </a:t>
            </a:r>
            <a:r>
              <a:rPr lang="en-US" sz="2100" dirty="0" smtClean="0">
                <a:solidFill>
                  <a:srgbClr val="FFFF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2100" dirty="0" smtClean="0">
                <a:solidFill>
                  <a:srgbClr val="FFFF00"/>
                </a:solidFill>
              </a:rPr>
              <a:t>brought </a:t>
            </a:r>
            <a:r>
              <a:rPr lang="en-US" sz="2100" dirty="0">
                <a:solidFill>
                  <a:srgbClr val="FFFF00"/>
                </a:solidFill>
              </a:rPr>
              <a:t>to you by </a:t>
            </a:r>
            <a:endParaRPr lang="en-US" sz="2100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2100" dirty="0" smtClean="0">
                <a:solidFill>
                  <a:srgbClr val="FFFF00"/>
                </a:solidFill>
              </a:rPr>
              <a:t>the Writing </a:t>
            </a:r>
            <a:r>
              <a:rPr lang="en-US" sz="2100" dirty="0">
                <a:solidFill>
                  <a:srgbClr val="FFFF00"/>
                </a:solidFill>
              </a:rPr>
              <a:t>Advisory Committee</a:t>
            </a:r>
          </a:p>
          <a:p>
            <a:pPr marL="914400" lvl="1" indent="-457200">
              <a:lnSpc>
                <a:spcPct val="90000"/>
              </a:lnSpc>
              <a:buFont typeface="Arial"/>
              <a:buChar char="•"/>
            </a:pPr>
            <a:endParaRPr lang="en-US" dirty="0">
              <a:solidFill>
                <a:srgbClr val="00009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firstplac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932328"/>
            <a:ext cx="3501307" cy="1153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presentation_imag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" y="846053"/>
            <a:ext cx="2983230" cy="1325880"/>
          </a:xfrm>
          <a:prstGeom prst="rect">
            <a:avLst/>
          </a:prstGeom>
        </p:spPr>
      </p:pic>
      <p:pic>
        <p:nvPicPr>
          <p:cNvPr id="7" name="Picture 6" descr="faceboo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9" y="5867400"/>
            <a:ext cx="569976" cy="56997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72089" y="80009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12472" y="932328"/>
            <a:ext cx="73786" cy="5334000"/>
          </a:xfrm>
          <a:prstGeom prst="line">
            <a:avLst/>
          </a:prstGeom>
          <a:ln w="254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4489" y="2540000"/>
            <a:ext cx="397131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http://www.athens.edu/writing-center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2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639174" cy="47244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MS. BELINDA KRIGEL</a:t>
            </a:r>
            <a:endParaRPr lang="en-US" sz="5400" b="1" spc="0" dirty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0" indent="0" algn="ctr">
              <a:buNone/>
            </a:pPr>
            <a:r>
              <a:rPr lang="en-US" sz="4400" b="1" cap="all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Chief Information Officer</a:t>
            </a:r>
            <a:endParaRPr lang="en-US" sz="4400" b="1" cap="all" spc="0" dirty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0" indent="0" algn="ctr">
              <a:buNone/>
            </a:pPr>
            <a:endParaRPr lang="en-US" sz="4500" b="1" dirty="0">
              <a:latin typeface="Century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8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2529" y="152846"/>
            <a:ext cx="85389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latin typeface="Trajan Pro"/>
                <a:cs typeface="Tahoma" pitchFamily="34" charset="0"/>
              </a:rPr>
              <a:t>HELP DESK SERVICES</a:t>
            </a:r>
            <a:endParaRPr lang="en-US" sz="6000" b="1" dirty="0">
              <a:latin typeface="Trajan Pro"/>
              <a:cs typeface="Tahom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69675" y="1076176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9675" y="1295400"/>
            <a:ext cx="840465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>All Technology Assistance – Please contact the Help Desk directly instead of individuals directly.  Your request will be relayed to the assigned person who can assist you. </a:t>
            </a:r>
          </a:p>
          <a:p>
            <a:endParaRPr lang="en-US" sz="1600" b="1" dirty="0">
              <a:latin typeface="Trajan Pro" pitchFamily="18" charset="0"/>
              <a:ea typeface="ＭＳ Ｐゴシック" pitchFamily="34" charset="-128"/>
            </a:endParaRPr>
          </a:p>
          <a:p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>Help Desk tickets can be submitted as follows:</a:t>
            </a:r>
          </a:p>
          <a:p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>Email   	</a:t>
            </a:r>
            <a:r>
              <a:rPr lang="en-US" sz="3200" b="1" dirty="0" smtClean="0">
                <a:latin typeface="Trajan Pro" pitchFamily="18" charset="0"/>
                <a:ea typeface="ＭＳ Ｐゴシック" pitchFamily="34" charset="-128"/>
              </a:rPr>
              <a:t>	HelpDesk@Athens.edu</a:t>
            </a:r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/>
            </a:r>
            <a:br>
              <a:rPr lang="en-US" sz="3200" b="1" dirty="0">
                <a:latin typeface="Trajan Pro" pitchFamily="18" charset="0"/>
                <a:ea typeface="ＭＳ Ｐゴシック" pitchFamily="34" charset="-128"/>
              </a:rPr>
            </a:br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>Call:  		256-216-6698</a:t>
            </a:r>
            <a:br>
              <a:rPr lang="en-US" sz="3200" b="1" dirty="0">
                <a:latin typeface="Trajan Pro" pitchFamily="18" charset="0"/>
                <a:ea typeface="ＭＳ Ｐゴシック" pitchFamily="34" charset="-128"/>
              </a:rPr>
            </a:br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>Visit: 		Waters Hall S202</a:t>
            </a:r>
            <a:br>
              <a:rPr lang="en-US" sz="3200" b="1" dirty="0">
                <a:latin typeface="Trajan Pro" pitchFamily="18" charset="0"/>
                <a:ea typeface="ＭＳ Ｐゴシック" pitchFamily="34" charset="-128"/>
              </a:rPr>
            </a:br>
            <a:endParaRPr lang="en-US" sz="3200" b="1" dirty="0">
              <a:latin typeface="Trajan Pro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843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3214" y="228600"/>
            <a:ext cx="89175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latin typeface="Trajan Pro"/>
                <a:cs typeface="Tahoma" pitchFamily="34" charset="0"/>
              </a:rPr>
              <a:t>TECHNICAL TRAINING</a:t>
            </a:r>
            <a:endParaRPr lang="en-US" sz="6000" b="1" dirty="0">
              <a:latin typeface="Trajan Pro"/>
              <a:cs typeface="Tahom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69675" y="1364079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69675" y="1600200"/>
            <a:ext cx="840465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>Training Sessions for Fall 2015 – register online at:  http://www.athens.edu/ats/training/ </a:t>
            </a:r>
            <a:br>
              <a:rPr lang="en-US" sz="3200" b="1" dirty="0">
                <a:latin typeface="Trajan Pro" pitchFamily="18" charset="0"/>
                <a:ea typeface="ＭＳ Ｐゴシック" pitchFamily="34" charset="-128"/>
              </a:rPr>
            </a:br>
            <a:endParaRPr lang="en-US" sz="3200" b="1" dirty="0">
              <a:latin typeface="Trajan Pro" pitchFamily="18" charset="0"/>
              <a:ea typeface="ＭＳ Ｐゴシック" pitchFamily="34" charset="-128"/>
            </a:endParaRPr>
          </a:p>
          <a:p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>	</a:t>
            </a:r>
            <a:r>
              <a:rPr lang="en-US" sz="2400" b="1" dirty="0">
                <a:latin typeface="Trajan Pro" pitchFamily="18" charset="0"/>
                <a:ea typeface="ＭＳ Ｐゴシック" pitchFamily="34" charset="-128"/>
              </a:rPr>
              <a:t>Athens State Face-to-Face Classroom Technology</a:t>
            </a:r>
            <a:br>
              <a:rPr lang="en-US" sz="2400" b="1" dirty="0">
                <a:latin typeface="Trajan Pro" pitchFamily="18" charset="0"/>
                <a:ea typeface="ＭＳ Ｐゴシック" pitchFamily="34" charset="-128"/>
              </a:rPr>
            </a:br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>	 </a:t>
            </a:r>
            <a:r>
              <a:rPr lang="en-US" sz="2400" b="1" dirty="0">
                <a:latin typeface="Trajan Pro" pitchFamily="18" charset="0"/>
                <a:ea typeface="ＭＳ Ｐゴシック" pitchFamily="34" charset="-128"/>
              </a:rPr>
              <a:t>August 14, 3:00 pm, Classroom Building 104.</a:t>
            </a:r>
          </a:p>
          <a:p>
            <a:endParaRPr lang="en-US" sz="3200" b="1" dirty="0">
              <a:latin typeface="Trajan Pro" pitchFamily="18" charset="0"/>
              <a:ea typeface="ＭＳ Ｐゴシック" pitchFamily="34" charset="-128"/>
            </a:endParaRPr>
          </a:p>
          <a:p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>Online Course Development</a:t>
            </a:r>
          </a:p>
          <a:p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>	See online schedule </a:t>
            </a:r>
          </a:p>
        </p:txBody>
      </p:sp>
    </p:spTree>
    <p:extLst>
      <p:ext uri="{BB962C8B-B14F-4D97-AF65-F5344CB8AC3E}">
        <p14:creationId xmlns:p14="http://schemas.microsoft.com/office/powerpoint/2010/main" val="199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6762749" y="6502578"/>
            <a:ext cx="2133600" cy="365125"/>
          </a:xfrm>
        </p:spPr>
        <p:txBody>
          <a:bodyPr/>
          <a:lstStyle/>
          <a:p>
            <a:fld id="{14DBECB2-BEF7-40BC-9F8E-81F9E24F292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7445" y="111760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Trajan Pro" pitchFamily="18" charset="0"/>
                <a:ea typeface="ＭＳ Ｐゴシック" pitchFamily="34" charset="-128"/>
                <a:cs typeface="+mn-cs"/>
              </a:rPr>
              <a:t>RETIREMENTS</a:t>
            </a:r>
            <a:endParaRPr lang="en-US" sz="2000" dirty="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5600" y="103632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600200" y="5582026"/>
            <a:ext cx="2278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rajan Pro"/>
              </a:rPr>
              <a:t>Dorothy Bartlow</a:t>
            </a:r>
            <a:endParaRPr lang="en-US" sz="2400" dirty="0">
              <a:latin typeface="Trajan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18372" y="5556905"/>
            <a:ext cx="26164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rajan Pro"/>
              </a:rPr>
              <a:t>Celeste Bedingfield</a:t>
            </a:r>
            <a:endParaRPr lang="en-US" sz="2400" dirty="0">
              <a:latin typeface="Trajan Pr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4558"/>
          <a:stretch/>
        </p:blipFill>
        <p:spPr bwMode="auto">
          <a:xfrm>
            <a:off x="1083017" y="1422400"/>
            <a:ext cx="3112817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Description: http://www.athens.edu/wp-content/uploads/2015/05/celeste-bedingfield-111x1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11" y="1488440"/>
            <a:ext cx="2846783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65422" y="6017061"/>
            <a:ext cx="19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rajan Pro"/>
              </a:rPr>
              <a:t>September 1, 2015</a:t>
            </a:r>
            <a:endParaRPr lang="en-US" sz="1600" dirty="0">
              <a:latin typeface="Trajan Pro"/>
            </a:endParaRPr>
          </a:p>
        </p:txBody>
      </p:sp>
    </p:spTree>
    <p:extLst>
      <p:ext uri="{BB962C8B-B14F-4D97-AF65-F5344CB8AC3E}">
        <p14:creationId xmlns:p14="http://schemas.microsoft.com/office/powerpoint/2010/main" val="95777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8328" y="137160"/>
            <a:ext cx="91806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latin typeface="Trajan Pro"/>
                <a:cs typeface="Tahoma" pitchFamily="34" charset="0"/>
              </a:rPr>
              <a:t>TECHNOLOGY UPGRADES</a:t>
            </a:r>
            <a:endParaRPr lang="en-US" sz="5400" b="1" dirty="0">
              <a:latin typeface="Trajan Pro"/>
              <a:cs typeface="Tahom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69674" y="106049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9354" y="1158240"/>
            <a:ext cx="840465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>Wireless network upgraded – More coverage in academic buildings and exterior areas in front of Founders and between Sanders and Brown.</a:t>
            </a:r>
          </a:p>
          <a:p>
            <a:endParaRPr lang="en-US" b="1" dirty="0">
              <a:latin typeface="Trajan Pro" pitchFamily="18" charset="0"/>
              <a:ea typeface="ＭＳ Ｐゴシック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>Exchange E-Mail Upgraded – Exchange 2013</a:t>
            </a:r>
          </a:p>
          <a:p>
            <a:endParaRPr lang="en-US" b="1" dirty="0">
              <a:latin typeface="Trajan Pro" pitchFamily="18" charset="0"/>
              <a:ea typeface="ＭＳ Ｐゴシック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>Banner hardware and storage </a:t>
            </a:r>
          </a:p>
          <a:p>
            <a:endParaRPr lang="en-US" b="1" dirty="0">
              <a:latin typeface="Trajan Pro" pitchFamily="18" charset="0"/>
              <a:ea typeface="ＭＳ Ｐゴシック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>Windows 10 – Reviewing security</a:t>
            </a:r>
            <a:r>
              <a:rPr lang="en-US" sz="3200" b="1" dirty="0" smtClean="0">
                <a:latin typeface="Trajan Pro" pitchFamily="18" charset="0"/>
                <a:ea typeface="ＭＳ Ｐゴシック" pitchFamily="34" charset="-128"/>
              </a:rPr>
              <a:t>,</a:t>
            </a:r>
          </a:p>
          <a:p>
            <a:r>
              <a:rPr lang="en-US" sz="3200" b="1" dirty="0" smtClean="0">
                <a:latin typeface="Trajan Pro" pitchFamily="18" charset="0"/>
                <a:ea typeface="ＭＳ Ｐゴシック" pitchFamily="34" charset="-128"/>
              </a:rPr>
              <a:t>   Spring </a:t>
            </a:r>
            <a:r>
              <a:rPr lang="en-US" sz="3200" b="1" dirty="0">
                <a:latin typeface="Trajan Pro" pitchFamily="18" charset="0"/>
                <a:ea typeface="ＭＳ Ｐゴシック" pitchFamily="34" charset="-128"/>
              </a:rPr>
              <a:t>2016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88021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8639174" cy="47244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MS. SARAH MCABEE</a:t>
            </a:r>
            <a:endParaRPr lang="en-US" sz="5400" b="1" spc="0" dirty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0" indent="0" algn="ctr">
              <a:buNone/>
            </a:pPr>
            <a:r>
              <a:rPr lang="en-US" sz="4400" b="1" cap="all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Vice President </a:t>
            </a:r>
          </a:p>
          <a:p>
            <a:pPr marL="0" indent="0" algn="ctr">
              <a:buNone/>
            </a:pPr>
            <a:r>
              <a:rPr lang="en-US" sz="4400" b="1" cap="all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for Enrollment and Student Services</a:t>
            </a:r>
            <a:endParaRPr lang="en-US" sz="4400" b="1" cap="all" spc="0" dirty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0" indent="0" algn="ctr">
              <a:buNone/>
            </a:pPr>
            <a:endParaRPr lang="en-US" sz="4500" b="1" dirty="0">
              <a:latin typeface="Century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25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868" y="132248"/>
            <a:ext cx="7756263" cy="12595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latin typeface="Trajan Pro"/>
              </a:rPr>
              <a:t>FALL ENROLLMENT </a:t>
            </a:r>
            <a:r>
              <a:rPr lang="en-US" sz="4800" b="1" dirty="0" smtClean="0">
                <a:latin typeface="Trajan Pro"/>
              </a:rPr>
              <a:t>2015</a:t>
            </a:r>
            <a:r>
              <a:rPr lang="en-US" sz="4800" b="1" dirty="0">
                <a:latin typeface="Trajan Pro"/>
              </a:rPr>
              <a:t/>
            </a:r>
            <a:br>
              <a:rPr lang="en-US" sz="4800" b="1" dirty="0">
                <a:latin typeface="Trajan Pro"/>
              </a:rPr>
            </a:br>
            <a:r>
              <a:rPr lang="en-US" sz="3200" b="1" dirty="0">
                <a:latin typeface="Trajan Pro"/>
              </a:rPr>
              <a:t> (As </a:t>
            </a:r>
            <a:r>
              <a:rPr lang="en-US" sz="3200" b="1" dirty="0" smtClean="0">
                <a:latin typeface="Trajan Pro"/>
              </a:rPr>
              <a:t>of 8/12/2015)</a:t>
            </a:r>
            <a:endParaRPr lang="en-US" sz="3200" b="1" dirty="0">
              <a:latin typeface="Traja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7775" y="137160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1825" y="1524000"/>
            <a:ext cx="8610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rajan Pro"/>
              </a:rPr>
              <a:t>Current Enrollment</a:t>
            </a:r>
          </a:p>
          <a:p>
            <a:r>
              <a:rPr lang="en-US" sz="2800" dirty="0" smtClean="0">
                <a:latin typeface="Trajan Pro"/>
              </a:rPr>
              <a:t>2951  students	</a:t>
            </a:r>
          </a:p>
          <a:p>
            <a:r>
              <a:rPr lang="en-US" sz="2800" dirty="0" smtClean="0">
                <a:latin typeface="Trajan Pro"/>
              </a:rPr>
              <a:t>28,060 credit hours</a:t>
            </a:r>
          </a:p>
          <a:p>
            <a:endParaRPr lang="en-US" dirty="0">
              <a:latin typeface="Trajan Pro"/>
            </a:endParaRPr>
          </a:p>
          <a:p>
            <a:r>
              <a:rPr lang="en-US" sz="3200" b="1" dirty="0" smtClean="0">
                <a:solidFill>
                  <a:srgbClr val="FFFF00"/>
                </a:solidFill>
                <a:latin typeface="Trajan Pro"/>
              </a:rPr>
              <a:t>Projected budget for Fall</a:t>
            </a:r>
          </a:p>
          <a:p>
            <a:r>
              <a:rPr lang="en-US" sz="2800" dirty="0" smtClean="0">
                <a:latin typeface="Trajan Pro"/>
              </a:rPr>
              <a:t>30,292 credit hours  </a:t>
            </a:r>
            <a:r>
              <a:rPr lang="en-US" sz="2000" dirty="0" smtClean="0">
                <a:latin typeface="Trajan Pro"/>
              </a:rPr>
              <a:t> </a:t>
            </a:r>
          </a:p>
          <a:p>
            <a:endParaRPr lang="en-US" sz="2000" dirty="0" smtClean="0">
              <a:latin typeface="Trajan Pro"/>
            </a:endParaRPr>
          </a:p>
          <a:p>
            <a:endParaRPr lang="en-US" sz="2000" dirty="0">
              <a:latin typeface="Trajan Pro"/>
            </a:endParaRPr>
          </a:p>
          <a:p>
            <a:endParaRPr lang="en-US" sz="2000" dirty="0" smtClean="0">
              <a:latin typeface="Trajan Pro"/>
            </a:endParaRPr>
          </a:p>
          <a:p>
            <a:endParaRPr lang="en-US" sz="2000" dirty="0">
              <a:latin typeface="Trajan Pro"/>
            </a:endParaRPr>
          </a:p>
          <a:p>
            <a:endParaRPr lang="en-US" sz="2000" dirty="0" smtClean="0">
              <a:latin typeface="Trajan Pro"/>
            </a:endParaRPr>
          </a:p>
          <a:p>
            <a:r>
              <a:rPr lang="en-US" sz="2000" dirty="0" smtClean="0">
                <a:latin typeface="Trajan Pro"/>
              </a:rPr>
              <a:t>Regular registration continues through 8/14/2015</a:t>
            </a:r>
          </a:p>
          <a:p>
            <a:r>
              <a:rPr lang="en-US" sz="2000" dirty="0" smtClean="0">
                <a:latin typeface="Trajan Pro"/>
              </a:rPr>
              <a:t>Late registration 8/24/2015</a:t>
            </a:r>
          </a:p>
          <a:p>
            <a:pPr algn="ctr"/>
            <a:endParaRPr lang="en-US" dirty="0">
              <a:latin typeface="Trajan Pr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486555"/>
            <a:ext cx="2796068" cy="512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72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DR. ROBERT GLENN</a:t>
            </a:r>
            <a:endParaRPr lang="en-US" sz="5400" b="1" spc="0" dirty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0" indent="0" algn="ctr">
              <a:buNone/>
            </a:pPr>
            <a:r>
              <a:rPr lang="en-US" sz="5400" b="1" spc="0" dirty="0" smtClean="0">
                <a:latin typeface="Trajan Pro" pitchFamily="18" charset="0"/>
                <a:ea typeface="ＭＳ Ｐゴシック" pitchFamily="34" charset="-128"/>
                <a:cs typeface="+mn-cs"/>
              </a:rPr>
              <a:t>PRESIDENT</a:t>
            </a:r>
            <a:endParaRPr lang="en-US" sz="5400" b="1" spc="0" dirty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0" indent="0" algn="ctr">
              <a:buNone/>
            </a:pPr>
            <a:endParaRPr lang="en-US" sz="4500" b="1" dirty="0">
              <a:latin typeface="Century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4"/>
          <a:stretch/>
        </p:blipFill>
        <p:spPr bwMode="auto">
          <a:xfrm>
            <a:off x="6248400" y="3429000"/>
            <a:ext cx="2528576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23240" y="233680"/>
            <a:ext cx="8088525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Trajan Pro" pitchFamily="18" charset="0"/>
                <a:ea typeface="ＭＳ Ｐゴシック" pitchFamily="34" charset="-128"/>
                <a:cs typeface="+mn-cs"/>
              </a:rPr>
              <a:t>CAPITAL </a:t>
            </a:r>
            <a:r>
              <a:rPr lang="en-US" sz="6000" b="1" dirty="0" smtClean="0">
                <a:latin typeface="Trajan Pro" pitchFamily="18" charset="0"/>
                <a:ea typeface="ＭＳ Ｐゴシック" pitchFamily="34" charset="-128"/>
                <a:cs typeface="+mn-cs"/>
              </a:rPr>
              <a:t> CAMPAIGN </a:t>
            </a:r>
            <a:endParaRPr lang="en-US" b="1" dirty="0">
              <a:latin typeface="Century" pitchFamily="18" charset="0"/>
              <a:cs typeface="Tahoma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idx="4294967295"/>
          </p:nvPr>
        </p:nvSpPr>
        <p:spPr>
          <a:xfrm>
            <a:off x="1417320" y="1076960"/>
            <a:ext cx="8153400" cy="5394960"/>
          </a:xfrm>
        </p:spPr>
        <p:txBody>
          <a:bodyPr>
            <a:noAutofit/>
          </a:bodyPr>
          <a:lstStyle/>
          <a:p>
            <a:pPr algn="ctr"/>
            <a:r>
              <a:rPr lang="en-US" sz="2400" i="1" dirty="0">
                <a:latin typeface="Trajan Pro"/>
              </a:rPr>
              <a:t>Cash and Non-Cash Contributions </a:t>
            </a:r>
          </a:p>
          <a:p>
            <a:pPr algn="ctr"/>
            <a:r>
              <a:rPr lang="en-US" sz="2400" i="1" dirty="0">
                <a:latin typeface="Trajan Pro"/>
              </a:rPr>
              <a:t>June 1, 2012 – May 31, 2015</a:t>
            </a:r>
          </a:p>
          <a:p>
            <a:pPr algn="ctr"/>
            <a:r>
              <a:rPr lang="en-US" sz="2800" b="1" dirty="0">
                <a:latin typeface="Trajan Pro"/>
              </a:rPr>
              <a:t>$2,109,392</a:t>
            </a:r>
          </a:p>
          <a:p>
            <a:pPr algn="ctr"/>
            <a:endParaRPr lang="en-US" sz="2800" b="1" dirty="0">
              <a:latin typeface="Trajan Pro"/>
            </a:endParaRPr>
          </a:p>
          <a:p>
            <a:pPr algn="ctr"/>
            <a:r>
              <a:rPr lang="en-US" sz="2400" i="1" dirty="0">
                <a:latin typeface="Trajan Pro"/>
              </a:rPr>
              <a:t>Outstanding Pledges as of </a:t>
            </a:r>
          </a:p>
          <a:p>
            <a:pPr algn="ctr"/>
            <a:r>
              <a:rPr lang="en-US" sz="2400" i="1" dirty="0">
                <a:latin typeface="Trajan Pro"/>
              </a:rPr>
              <a:t>May 31, 2015</a:t>
            </a:r>
          </a:p>
          <a:p>
            <a:pPr algn="ctr"/>
            <a:r>
              <a:rPr lang="en-US" sz="2800" b="1" dirty="0">
                <a:latin typeface="Trajan Pro"/>
              </a:rPr>
              <a:t>$1,431,062</a:t>
            </a:r>
          </a:p>
          <a:p>
            <a:pPr algn="ctr"/>
            <a:endParaRPr lang="en-US" sz="1400" b="1" dirty="0">
              <a:latin typeface="Trajan Pro"/>
            </a:endParaRPr>
          </a:p>
          <a:p>
            <a:pPr algn="ctr"/>
            <a:r>
              <a:rPr lang="en-US" sz="2400" i="1" dirty="0">
                <a:latin typeface="Trajan Pro"/>
              </a:rPr>
              <a:t>Total of Cash and Non-Cash Contributions and Pledges</a:t>
            </a:r>
          </a:p>
          <a:p>
            <a:pPr algn="ctr"/>
            <a:r>
              <a:rPr lang="en-US" sz="2800" b="1" dirty="0">
                <a:latin typeface="Trajan Pro"/>
              </a:rPr>
              <a:t>$3,540,454</a:t>
            </a:r>
          </a:p>
          <a:p>
            <a:pPr algn="ctr"/>
            <a:endParaRPr lang="en-US" sz="28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2136099" cy="3108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cxnSp>
        <p:nvCxnSpPr>
          <p:cNvPr id="8" name="Straight Connector 7"/>
          <p:cNvCxnSpPr/>
          <p:nvPr/>
        </p:nvCxnSpPr>
        <p:spPr>
          <a:xfrm>
            <a:off x="381000" y="106680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4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33680"/>
            <a:ext cx="8839200" cy="147200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atin typeface="Trajan Pro" pitchFamily="18" charset="0"/>
                <a:ea typeface="ＭＳ Ｐゴシック" pitchFamily="34" charset="-128"/>
                <a:cs typeface="+mn-cs"/>
              </a:rPr>
              <a:t>FACULTY PROMOTIONS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55600" y="120396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0" y="6327261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pic>
        <p:nvPicPr>
          <p:cNvPr id="3074" name="Picture 2" descr="http://www.athens.edu/wp-content/uploads/2015/05/janet-dorning-101x16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522" y="1952623"/>
            <a:ext cx="2077964" cy="3291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08" y="1952623"/>
            <a:ext cx="2723469" cy="3291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176697" y="5369766"/>
            <a:ext cx="2559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rajan Pro"/>
              </a:rPr>
              <a:t>Dr. Janet </a:t>
            </a:r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Dorning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Professor</a:t>
            </a:r>
            <a:endParaRPr lang="en-US" sz="2400" b="1" dirty="0">
              <a:solidFill>
                <a:schemeClr val="tx2"/>
              </a:solidFill>
              <a:latin typeface="Trajan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2684" y="5353075"/>
            <a:ext cx="3054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rajan Pro"/>
              </a:rPr>
              <a:t>Dr. Rosemary </a:t>
            </a:r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Hodges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Professor</a:t>
            </a:r>
          </a:p>
        </p:txBody>
      </p:sp>
    </p:spTree>
    <p:extLst>
      <p:ext uri="{BB962C8B-B14F-4D97-AF65-F5344CB8AC3E}">
        <p14:creationId xmlns:p14="http://schemas.microsoft.com/office/powerpoint/2010/main" val="38344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325120"/>
            <a:ext cx="8839200" cy="147200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atin typeface="Trajan Pro" pitchFamily="18" charset="0"/>
                <a:ea typeface="ＭＳ Ｐゴシック" pitchFamily="34" charset="-128"/>
                <a:cs typeface="+mn-cs"/>
              </a:rPr>
              <a:t>FACULTY PROMOTIONS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55600" y="108204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04" y="1612592"/>
            <a:ext cx="2523744" cy="3291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752" y="1643072"/>
            <a:ext cx="2523744" cy="3291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 flipH="1">
            <a:off x="1119269" y="5100320"/>
            <a:ext cx="2957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rajan Pro"/>
              </a:rPr>
              <a:t>Dr. Lisa </a:t>
            </a:r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Hyde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Associate Professor</a:t>
            </a:r>
            <a:endParaRPr lang="en-US" sz="2400" b="1" dirty="0">
              <a:solidFill>
                <a:schemeClr val="tx2"/>
              </a:solidFill>
              <a:latin typeface="Trajan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6263" y="5140960"/>
            <a:ext cx="2828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rajan Pro"/>
              </a:rPr>
              <a:t>Dr. Cathy Woodruff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  <a:latin typeface="Trajan Pro"/>
              </a:rPr>
              <a:t>Associate Professor</a:t>
            </a:r>
          </a:p>
        </p:txBody>
      </p:sp>
    </p:spTree>
    <p:extLst>
      <p:ext uri="{BB962C8B-B14F-4D97-AF65-F5344CB8AC3E}">
        <p14:creationId xmlns:p14="http://schemas.microsoft.com/office/powerpoint/2010/main" val="235242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sz="quarter" idx="13"/>
          </p:nvPr>
        </p:nvSpPr>
        <p:spPr>
          <a:xfrm>
            <a:off x="-76200" y="217170"/>
            <a:ext cx="9144000" cy="107823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en-US" sz="21600" b="1" spc="0" dirty="0">
                <a:latin typeface="Trajan Pro" pitchFamily="18" charset="0"/>
                <a:ea typeface="ＭＳ Ｐゴシック" pitchFamily="34" charset="-128"/>
                <a:cs typeface="+mn-cs"/>
              </a:rPr>
              <a:t>STAFF PROMOTIONS</a:t>
            </a:r>
          </a:p>
          <a:p>
            <a:pPr algn="ctr">
              <a:buNone/>
            </a:pPr>
            <a:endParaRPr lang="en-US" sz="21600" b="1" spc="0" dirty="0">
              <a:latin typeface="Trajan Pro" pitchFamily="18" charset="0"/>
              <a:ea typeface="ＭＳ Ｐゴシック" pitchFamily="34" charset="-128"/>
              <a:cs typeface="+mn-cs"/>
            </a:endParaRPr>
          </a:p>
          <a:p>
            <a:pPr marL="68580" indent="0">
              <a:buNone/>
            </a:pPr>
            <a:endParaRPr lang="en-US" sz="800" dirty="0"/>
          </a:p>
          <a:p>
            <a:pPr marL="68580" indent="0">
              <a:buNone/>
            </a:pPr>
            <a:endParaRPr lang="en-US" sz="800" b="1" dirty="0"/>
          </a:p>
          <a:p>
            <a:pPr algn="ctr">
              <a:buNone/>
            </a:pPr>
            <a:endParaRPr lang="en-US" sz="6000" b="1" dirty="0" smtClean="0">
              <a:effectLst/>
              <a:latin typeface="Tahoma" pitchFamily="34" charset="0"/>
              <a:cs typeface="Tahoma" pitchFamily="34" charset="0"/>
            </a:endParaRPr>
          </a:p>
          <a:p>
            <a:pPr algn="ctr">
              <a:buNone/>
            </a:pPr>
            <a:r>
              <a:rPr lang="en-US" sz="6000" dirty="0" smtClean="0">
                <a:effectLst/>
                <a:latin typeface="Tahoma" pitchFamily="34" charset="0"/>
                <a:cs typeface="Tahoma" pitchFamily="34" charset="0"/>
              </a:rPr>
              <a:t/>
            </a:r>
            <a:br>
              <a:rPr lang="en-US" sz="6000" dirty="0" smtClean="0">
                <a:effectLst/>
                <a:latin typeface="Tahoma" pitchFamily="34" charset="0"/>
                <a:cs typeface="Tahoma" pitchFamily="34" charset="0"/>
              </a:rPr>
            </a:br>
            <a:endParaRPr lang="en-US" sz="9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47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55600" y="91440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999" y="1371600"/>
            <a:ext cx="3164114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9240" y="5257800"/>
            <a:ext cx="2024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rajan Pro"/>
              </a:rPr>
              <a:t>Donald Evans</a:t>
            </a:r>
          </a:p>
        </p:txBody>
      </p:sp>
      <p:sp>
        <p:nvSpPr>
          <p:cNvPr id="5" name="Rectangle 4"/>
          <p:cNvSpPr/>
          <p:nvPr/>
        </p:nvSpPr>
        <p:spPr>
          <a:xfrm>
            <a:off x="6019800" y="5257800"/>
            <a:ext cx="1862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 dirty="0">
                <a:solidFill>
                  <a:schemeClr val="tx2"/>
                </a:solidFill>
                <a:latin typeface="Trajan Pro"/>
              </a:rPr>
              <a:t>Brent Gooch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7" r="75296" b="41162"/>
          <a:stretch/>
        </p:blipFill>
        <p:spPr bwMode="auto">
          <a:xfrm>
            <a:off x="914400" y="1371600"/>
            <a:ext cx="3049004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8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sz="quarter" idx="13"/>
          </p:nvPr>
        </p:nvSpPr>
        <p:spPr>
          <a:xfrm>
            <a:off x="-76200" y="217170"/>
            <a:ext cx="9144000" cy="107823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en-US" sz="21600" b="1" spc="0" dirty="0">
                <a:latin typeface="Trajan Pro" pitchFamily="18" charset="0"/>
                <a:ea typeface="ＭＳ Ｐゴシック" pitchFamily="34" charset="-128"/>
                <a:cs typeface="+mn-cs"/>
              </a:rPr>
              <a:t>STAFF PROMOTIONS</a:t>
            </a:r>
          </a:p>
          <a:p>
            <a:pPr algn="ctr">
              <a:buNone/>
            </a:pPr>
            <a:endParaRPr lang="en-US" sz="10000" b="1" dirty="0">
              <a:latin typeface="Century" pitchFamily="18" charset="0"/>
              <a:cs typeface="Tahoma" pitchFamily="34" charset="0"/>
            </a:endParaRPr>
          </a:p>
          <a:p>
            <a:pPr marL="68580" indent="0">
              <a:buNone/>
            </a:pPr>
            <a:endParaRPr lang="en-US" sz="800" dirty="0"/>
          </a:p>
          <a:p>
            <a:pPr marL="68580" indent="0">
              <a:buNone/>
            </a:pPr>
            <a:endParaRPr lang="en-US" sz="800" b="1" dirty="0"/>
          </a:p>
          <a:p>
            <a:pPr algn="ctr">
              <a:buNone/>
            </a:pPr>
            <a:endParaRPr lang="en-US" sz="6000" b="1" dirty="0" smtClean="0">
              <a:effectLst/>
              <a:latin typeface="Tahoma" pitchFamily="34" charset="0"/>
              <a:cs typeface="Tahoma" pitchFamily="34" charset="0"/>
            </a:endParaRPr>
          </a:p>
          <a:p>
            <a:pPr algn="ctr">
              <a:buNone/>
            </a:pPr>
            <a:r>
              <a:rPr lang="en-US" sz="6000" dirty="0" smtClean="0">
                <a:effectLst/>
                <a:latin typeface="Tahoma" pitchFamily="34" charset="0"/>
                <a:cs typeface="Tahoma" pitchFamily="34" charset="0"/>
              </a:rPr>
              <a:t/>
            </a:r>
            <a:br>
              <a:rPr lang="en-US" sz="6000" dirty="0" smtClean="0">
                <a:effectLst/>
                <a:latin typeface="Tahoma" pitchFamily="34" charset="0"/>
                <a:cs typeface="Tahoma" pitchFamily="34" charset="0"/>
              </a:rPr>
            </a:br>
            <a:endParaRPr lang="en-US" sz="9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5600" y="103632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56360"/>
            <a:ext cx="3304512" cy="384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Jackie Gooch\AppData\Local\Microsoft\Windows\Temporary Internet Files\Content.Outlook\FPK8ZE95\ASU Inservice Aug20'09 00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3472405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5501640"/>
            <a:ext cx="2121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Kelly Leigeber</a:t>
            </a:r>
            <a:endParaRPr lang="en-US" sz="2400" b="1" dirty="0">
              <a:solidFill>
                <a:schemeClr val="tx2"/>
              </a:solidFill>
              <a:latin typeface="Trajan Pr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18642" y="5527040"/>
            <a:ext cx="1535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Will Little</a:t>
            </a:r>
            <a:endParaRPr lang="en-US" sz="2400" b="1" dirty="0">
              <a:solidFill>
                <a:schemeClr val="tx2"/>
              </a:solidFill>
              <a:latin typeface="Trajan Pro"/>
            </a:endParaRPr>
          </a:p>
        </p:txBody>
      </p:sp>
    </p:spTree>
    <p:extLst>
      <p:ext uri="{BB962C8B-B14F-4D97-AF65-F5344CB8AC3E}">
        <p14:creationId xmlns:p14="http://schemas.microsoft.com/office/powerpoint/2010/main" val="427200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sz="quarter" idx="13"/>
          </p:nvPr>
        </p:nvSpPr>
        <p:spPr>
          <a:xfrm>
            <a:off x="-76200" y="217170"/>
            <a:ext cx="9144000" cy="107823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en-US" sz="21600" b="1" spc="0" dirty="0">
                <a:latin typeface="Trajan Pro" pitchFamily="18" charset="0"/>
                <a:ea typeface="ＭＳ Ｐゴシック" pitchFamily="34" charset="-128"/>
                <a:cs typeface="+mn-cs"/>
              </a:rPr>
              <a:t>STAFF PROMOTIONS</a:t>
            </a:r>
          </a:p>
          <a:p>
            <a:pPr algn="ctr">
              <a:buNone/>
            </a:pPr>
            <a:endParaRPr lang="en-US" sz="10000" b="1" dirty="0">
              <a:latin typeface="Century" pitchFamily="18" charset="0"/>
              <a:cs typeface="Tahoma" pitchFamily="34" charset="0"/>
            </a:endParaRPr>
          </a:p>
          <a:p>
            <a:pPr marL="68580" indent="0">
              <a:buNone/>
            </a:pPr>
            <a:endParaRPr lang="en-US" sz="800" dirty="0"/>
          </a:p>
          <a:p>
            <a:pPr marL="68580" indent="0">
              <a:buNone/>
            </a:pPr>
            <a:endParaRPr lang="en-US" sz="800" b="1" dirty="0"/>
          </a:p>
          <a:p>
            <a:pPr algn="ctr">
              <a:buNone/>
            </a:pPr>
            <a:endParaRPr lang="en-US" sz="6000" b="1" dirty="0" smtClean="0">
              <a:effectLst/>
              <a:latin typeface="Tahoma" pitchFamily="34" charset="0"/>
              <a:cs typeface="Tahoma" pitchFamily="34" charset="0"/>
            </a:endParaRPr>
          </a:p>
          <a:p>
            <a:pPr algn="ctr">
              <a:buNone/>
            </a:pPr>
            <a:r>
              <a:rPr lang="en-US" sz="6000" dirty="0" smtClean="0">
                <a:effectLst/>
                <a:latin typeface="Tahoma" pitchFamily="34" charset="0"/>
                <a:cs typeface="Tahoma" pitchFamily="34" charset="0"/>
              </a:rPr>
              <a:t/>
            </a:r>
            <a:br>
              <a:rPr lang="en-US" sz="6000" dirty="0" smtClean="0">
                <a:effectLst/>
                <a:latin typeface="Tahoma" pitchFamily="34" charset="0"/>
                <a:cs typeface="Tahoma" pitchFamily="34" charset="0"/>
              </a:rPr>
            </a:br>
            <a:endParaRPr lang="en-US" sz="9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49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55600" y="103632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21" y="1447800"/>
            <a:ext cx="2731325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2804160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52905" y="5349851"/>
            <a:ext cx="1936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Chelsea Love</a:t>
            </a:r>
            <a:endParaRPr lang="en-US" sz="2400" b="1" dirty="0">
              <a:solidFill>
                <a:schemeClr val="tx2"/>
              </a:solidFill>
              <a:latin typeface="Trajan Pr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19349" y="5331766"/>
            <a:ext cx="1680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Trajan Pro"/>
              </a:rPr>
              <a:t>Penny Pitts</a:t>
            </a:r>
            <a:endParaRPr lang="en-US" sz="2400" b="1" dirty="0">
              <a:solidFill>
                <a:schemeClr val="tx2"/>
              </a:solidFill>
              <a:latin typeface="Trajan Pro"/>
            </a:endParaRPr>
          </a:p>
        </p:txBody>
      </p:sp>
    </p:spTree>
    <p:extLst>
      <p:ext uri="{BB962C8B-B14F-4D97-AF65-F5344CB8AC3E}">
        <p14:creationId xmlns:p14="http://schemas.microsoft.com/office/powerpoint/2010/main" val="213266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6762749" y="6502578"/>
            <a:ext cx="2133600" cy="365125"/>
          </a:xfrm>
        </p:spPr>
        <p:txBody>
          <a:bodyPr/>
          <a:lstStyle/>
          <a:p>
            <a:fld id="{14DBECB2-BEF7-40BC-9F8E-81F9E24F292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7445" y="111760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Trajan Pro" pitchFamily="18" charset="0"/>
                <a:ea typeface="ＭＳ Ｐゴシック" pitchFamily="34" charset="-128"/>
                <a:cs typeface="+mn-cs"/>
              </a:rPr>
              <a:t>RETIREMENTS</a:t>
            </a:r>
            <a:endParaRPr lang="en-US" sz="2000" dirty="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5600" y="103632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7"/>
          <a:stretch/>
        </p:blipFill>
        <p:spPr bwMode="auto">
          <a:xfrm>
            <a:off x="4988392" y="1407160"/>
            <a:ext cx="3771858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15000" y="5704225"/>
            <a:ext cx="2807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rajan Pro"/>
              </a:rPr>
              <a:t>Dr. Robert Burkhardt</a:t>
            </a:r>
            <a:endParaRPr lang="en-US" sz="2400" dirty="0">
              <a:latin typeface="Trajan Pr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47800" y="5641032"/>
            <a:ext cx="1867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rajan Pro"/>
              </a:rPr>
              <a:t>Sandra Brock</a:t>
            </a:r>
            <a:endParaRPr lang="en-US" sz="2400" dirty="0">
              <a:latin typeface="Trajan Pro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58592"/>
            <a:ext cx="3451929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7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2882" y="116840"/>
            <a:ext cx="85382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3600" b="1" dirty="0">
                <a:latin typeface="Trajan Pro" pitchFamily="18" charset="0"/>
                <a:ea typeface="ＭＳ Ｐゴシック" pitchFamily="34" charset="-128"/>
              </a:rPr>
              <a:t>INDIVIDUAL MERITORIOUS AWARDS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753011"/>
            <a:ext cx="8811897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SzPct val="103000"/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tx2"/>
                </a:solidFill>
                <a:latin typeface="Trajan Pro"/>
              </a:rPr>
              <a:t>Recognizes employees for single efforts of employee performance that meets or exceeds expectations as defined by the University vision, mission, goals and college specific goals and objectives.</a:t>
            </a:r>
          </a:p>
          <a:p>
            <a:pPr>
              <a:buClr>
                <a:schemeClr val="tx1"/>
              </a:buClr>
              <a:buSzPct val="103000"/>
            </a:pPr>
            <a:endParaRPr lang="en-US" b="1" dirty="0">
              <a:solidFill>
                <a:schemeClr val="tx2"/>
              </a:solidFill>
              <a:latin typeface="Trajan Pro"/>
            </a:endParaRPr>
          </a:p>
          <a:p>
            <a:pPr marL="285750" indent="-285750">
              <a:buClr>
                <a:schemeClr val="tx1"/>
              </a:buClr>
              <a:buSzPct val="103000"/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tx2"/>
                </a:solidFill>
                <a:latin typeface="Trajan Pro"/>
              </a:rPr>
              <a:t>Recognizes employees who provide outstanding service, implements a substantive new idea, or meaningfully contributes to or designs an organizational initiative that reflects above and beyond what is expected to be recognized and rewarded for these singular efforts</a:t>
            </a:r>
            <a:r>
              <a:rPr lang="en-US" sz="1600" dirty="0" smtClean="0"/>
              <a:t>.</a:t>
            </a:r>
          </a:p>
          <a:p>
            <a:pPr>
              <a:buClr>
                <a:schemeClr val="tx1"/>
              </a:buClr>
              <a:buSzPct val="103000"/>
            </a:pPr>
            <a:endParaRPr lang="en-US" sz="300" dirty="0"/>
          </a:p>
          <a:p>
            <a:pPr algn="ctr">
              <a:buClr>
                <a:schemeClr val="tx1"/>
              </a:buClr>
              <a:buSzPct val="103000"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rajan Pro"/>
              </a:rPr>
              <a:t>Kim Braden</a:t>
            </a:r>
          </a:p>
          <a:p>
            <a:pPr algn="ctr">
              <a:buClr>
                <a:schemeClr val="tx1"/>
              </a:buClr>
              <a:buSzPct val="103000"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rajan Pro"/>
              </a:rPr>
              <a:t>Dr. Amanda Branscombe</a:t>
            </a:r>
          </a:p>
          <a:p>
            <a:pPr algn="ctr">
              <a:buClr>
                <a:schemeClr val="tx1"/>
              </a:buClr>
              <a:buSzPct val="103000"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rajan Pro"/>
              </a:rPr>
              <a:t>Pam Bridges</a:t>
            </a:r>
          </a:p>
          <a:p>
            <a:pPr algn="ctr">
              <a:buClr>
                <a:schemeClr val="tx1"/>
              </a:buClr>
              <a:buSzPct val="103000"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rajan Pro"/>
              </a:rPr>
              <a:t>Dr. Mike Haghighi</a:t>
            </a:r>
          </a:p>
          <a:p>
            <a:pPr algn="ctr">
              <a:buClr>
                <a:schemeClr val="tx1"/>
              </a:buClr>
              <a:buSzPct val="103000"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rajan Pro"/>
              </a:rPr>
              <a:t>Dr. Rosemary Hodges</a:t>
            </a:r>
          </a:p>
          <a:p>
            <a:pPr algn="ctr">
              <a:buClr>
                <a:schemeClr val="tx1"/>
              </a:buClr>
              <a:buSzPct val="103000"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  <a:latin typeface="Trajan Pro"/>
              </a:rPr>
              <a:t>Dr. Quanda Stevenson</a:t>
            </a:r>
          </a:p>
          <a:p>
            <a:pPr algn="ctr">
              <a:buClr>
                <a:schemeClr val="tx1"/>
              </a:buClr>
              <a:buSzPct val="103000"/>
            </a:pPr>
            <a:endParaRPr lang="en-US" b="1" dirty="0">
              <a:solidFill>
                <a:srgbClr val="FF0000"/>
              </a:solidFill>
              <a:latin typeface="Trajan Pro"/>
            </a:endParaRPr>
          </a:p>
          <a:p>
            <a:pPr algn="ctr">
              <a:buClr>
                <a:schemeClr val="tx1"/>
              </a:buClr>
              <a:buSzPct val="103000"/>
            </a:pPr>
            <a:endParaRPr lang="en-US" b="1" dirty="0" smtClean="0">
              <a:solidFill>
                <a:schemeClr val="tx2"/>
              </a:solidFill>
              <a:latin typeface="Trajan Pro"/>
            </a:endParaRPr>
          </a:p>
          <a:p>
            <a:pPr algn="ctr">
              <a:buClr>
                <a:schemeClr val="tx1"/>
              </a:buClr>
              <a:buSzPct val="103000"/>
            </a:pPr>
            <a:endParaRPr lang="en-US" b="1" dirty="0" smtClean="0">
              <a:solidFill>
                <a:schemeClr val="tx2"/>
              </a:solidFill>
              <a:latin typeface="Trajan Pro"/>
            </a:endParaRPr>
          </a:p>
          <a:p>
            <a:pPr algn="ctr">
              <a:buClr>
                <a:schemeClr val="tx1"/>
              </a:buClr>
              <a:buSzPct val="103000"/>
            </a:pPr>
            <a:endParaRPr lang="en-US" b="1" dirty="0">
              <a:solidFill>
                <a:schemeClr val="tx2"/>
              </a:solidFill>
              <a:latin typeface="Trajan Pro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83448" y="763171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3962400"/>
            <a:ext cx="2286000" cy="2286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64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228600"/>
            <a:ext cx="8077200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2800" b="1" dirty="0">
                <a:latin typeface="Trajan Pro" pitchFamily="18" charset="0"/>
                <a:ea typeface="ＭＳ Ｐゴシック" pitchFamily="34" charset="-128"/>
              </a:rPr>
              <a:t>PRESIDENTIAL AWARD </a:t>
            </a:r>
          </a:p>
          <a:p>
            <a:pPr algn="ctr">
              <a:spcBef>
                <a:spcPts val="400"/>
              </a:spcBef>
            </a:pPr>
            <a:r>
              <a:rPr lang="en-US" sz="2800" b="1" dirty="0">
                <a:latin typeface="Trajan Pro" pitchFamily="18" charset="0"/>
                <a:ea typeface="ＭＳ Ｐゴシック" pitchFamily="34" charset="-128"/>
              </a:rPr>
              <a:t>FOR </a:t>
            </a:r>
          </a:p>
          <a:p>
            <a:pPr algn="ctr">
              <a:spcBef>
                <a:spcPts val="400"/>
              </a:spcBef>
            </a:pPr>
            <a:r>
              <a:rPr lang="en-US" sz="2800" b="1" dirty="0">
                <a:latin typeface="Trajan Pro" pitchFamily="18" charset="0"/>
                <a:ea typeface="ＭＳ Ｐゴシック" pitchFamily="34" charset="-128"/>
              </a:rPr>
              <a:t>MERITORIOUS PERFORMANCE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58350" y="1693744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8350" y="1981200"/>
            <a:ext cx="840465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SzPct val="103000"/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2"/>
                </a:solidFill>
                <a:latin typeface="Trajan Pro"/>
              </a:rPr>
              <a:t>Recognizes employees who have demonstrated sustained quality and excellence in the performance of their duties.</a:t>
            </a:r>
          </a:p>
          <a:p>
            <a:pPr marL="285750" indent="-285750">
              <a:buClr>
                <a:schemeClr val="tx1"/>
              </a:buClr>
              <a:buSzPct val="103000"/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tx2"/>
                </a:solidFill>
                <a:latin typeface="Trajan Pro"/>
              </a:rPr>
              <a:t>Recognizes employees whose continued high performance significantly improves operations and outcomes in an area, or department.  </a:t>
            </a:r>
          </a:p>
          <a:p>
            <a:pPr marL="285750" indent="-285750">
              <a:buClr>
                <a:schemeClr val="tx1"/>
              </a:buClr>
              <a:buSzPct val="103000"/>
              <a:buFont typeface="Wingdings" panose="05000000000000000000" pitchFamily="2" charset="2"/>
              <a:buChar char="v"/>
            </a:pPr>
            <a:endParaRPr lang="en-US" sz="2000" b="1" dirty="0">
              <a:solidFill>
                <a:schemeClr val="tx2"/>
              </a:solidFill>
              <a:latin typeface="Trajan Pro"/>
            </a:endParaRPr>
          </a:p>
          <a:p>
            <a:pPr>
              <a:buClr>
                <a:schemeClr val="tx1"/>
              </a:buClr>
              <a:buSzPct val="103000"/>
            </a:pPr>
            <a:endParaRPr lang="en-US" sz="2000" b="1" dirty="0">
              <a:solidFill>
                <a:schemeClr val="tx2"/>
              </a:solidFill>
              <a:latin typeface="Trajan Pro"/>
            </a:endParaRPr>
          </a:p>
          <a:p>
            <a:pPr algn="ctr">
              <a:buClr>
                <a:schemeClr val="tx1"/>
              </a:buClr>
              <a:buSzPct val="103000"/>
            </a:pPr>
            <a:r>
              <a:rPr lang="en-US" sz="2800" b="1" dirty="0" smtClean="0">
                <a:solidFill>
                  <a:srgbClr val="FFFF00"/>
                </a:solidFill>
                <a:latin typeface="Trajan Pro"/>
              </a:rPr>
              <a:t>Laura Lynn Kerner</a:t>
            </a:r>
            <a:endParaRPr lang="en-US" sz="2000" b="1" dirty="0">
              <a:solidFill>
                <a:srgbClr val="FFFF00"/>
              </a:solidFill>
              <a:latin typeface="Trajan Pro"/>
            </a:endParaRPr>
          </a:p>
          <a:p>
            <a:pPr algn="ctr">
              <a:buClr>
                <a:schemeClr val="tx1"/>
              </a:buClr>
              <a:buSzPct val="103000"/>
            </a:pPr>
            <a:endParaRPr lang="en-US" sz="2000" b="1" dirty="0" smtClean="0">
              <a:solidFill>
                <a:schemeClr val="tx2"/>
              </a:solidFill>
              <a:latin typeface="Trajan Pro"/>
            </a:endParaRPr>
          </a:p>
          <a:p>
            <a:pPr algn="ctr">
              <a:buClr>
                <a:schemeClr val="tx1"/>
              </a:buClr>
              <a:buSzPct val="103000"/>
            </a:pPr>
            <a:endParaRPr lang="en-US" sz="2000" b="1" dirty="0">
              <a:solidFill>
                <a:schemeClr val="tx2"/>
              </a:solidFill>
              <a:latin typeface="Trajan Pro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" b="8622"/>
          <a:stretch/>
        </p:blipFill>
        <p:spPr bwMode="auto">
          <a:xfrm rot="524660">
            <a:off x="6393941" y="3985118"/>
            <a:ext cx="2464592" cy="21031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44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28629" y="457200"/>
            <a:ext cx="44867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latin typeface="Trajan Pro" pitchFamily="18" charset="0"/>
                <a:ea typeface="ＭＳ Ｐゴシック" pitchFamily="34" charset="-128"/>
              </a:rPr>
              <a:t>SERVICE </a:t>
            </a:r>
            <a:endParaRPr lang="en-US" sz="7200" b="1" dirty="0">
              <a:latin typeface="Trajan Pro" pitchFamily="18" charset="0"/>
              <a:ea typeface="ＭＳ Ｐゴシック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67" y="3180080"/>
            <a:ext cx="1426464" cy="142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29" y="15430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79" y="2057400"/>
            <a:ext cx="1426464" cy="142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303" y="2667000"/>
            <a:ext cx="1426464" cy="142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391" y="3483864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141" y="3868928"/>
            <a:ext cx="1426464" cy="142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30159" y="5242560"/>
            <a:ext cx="40836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Trajan Pro" pitchFamily="18" charset="0"/>
                <a:ea typeface="ＭＳ Ｐゴシック" pitchFamily="34" charset="-128"/>
              </a:rPr>
              <a:t>AWARDS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51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pic>
        <p:nvPicPr>
          <p:cNvPr id="1026" name="Picture 2" descr="C:\Users\Jackie Gooch\Pictures\ASU Pics\Faculty\Bell, Kimber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1066800"/>
            <a:ext cx="3048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57150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rajan Pro"/>
              </a:rPr>
              <a:t>Kim Bell</a:t>
            </a:r>
            <a:endParaRPr lang="en-US" sz="2800" dirty="0">
              <a:latin typeface="Trajan Pro"/>
            </a:endParaRPr>
          </a:p>
        </p:txBody>
      </p:sp>
    </p:spTree>
    <p:extLst>
      <p:ext uri="{BB962C8B-B14F-4D97-AF65-F5344CB8AC3E}">
        <p14:creationId xmlns:p14="http://schemas.microsoft.com/office/powerpoint/2010/main" val="69619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pic>
        <p:nvPicPr>
          <p:cNvPr id="2050" name="Picture 2" descr="C:\Users\Jackie Gooch\Pictures\ASU Pics\Staff\Staff\Jana Byr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53340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0151" y="5562600"/>
            <a:ext cx="180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rajan Pro"/>
              </a:rPr>
              <a:t>Jana Byrd</a:t>
            </a:r>
            <a:endParaRPr lang="en-US" sz="2800" dirty="0">
              <a:latin typeface="Trajan Pro"/>
            </a:endParaRPr>
          </a:p>
        </p:txBody>
      </p:sp>
    </p:spTree>
    <p:extLst>
      <p:ext uri="{BB962C8B-B14F-4D97-AF65-F5344CB8AC3E}">
        <p14:creationId xmlns:p14="http://schemas.microsoft.com/office/powerpoint/2010/main" val="413018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276600" y="5562600"/>
            <a:ext cx="2931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Wanda Campbell</a:t>
            </a:r>
            <a:endParaRPr lang="en-US" sz="2800" dirty="0">
              <a:latin typeface="Trajan Pro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674" y="685800"/>
            <a:ext cx="3452813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352800" y="5369500"/>
            <a:ext cx="2542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Phyllis Claxton</a:t>
            </a:r>
            <a:endParaRPr lang="en-US" sz="2800" dirty="0">
              <a:latin typeface="Trajan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691" y="761940"/>
            <a:ext cx="3412901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116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29000" y="5562600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Emily Corzine</a:t>
            </a:r>
            <a:endParaRPr lang="en-US" sz="2800" dirty="0">
              <a:latin typeface="Trajan Pro"/>
            </a:endParaRPr>
          </a:p>
        </p:txBody>
      </p:sp>
      <p:pic>
        <p:nvPicPr>
          <p:cNvPr id="23554" name="Picture 2" descr="C:\Users\Jackie Gooch\Pictures\ASU Pics\Faculty\Corzine, Emi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17" y="802640"/>
            <a:ext cx="3242388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27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238500" y="5422583"/>
            <a:ext cx="2302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Steve Downs</a:t>
            </a:r>
            <a:endParaRPr lang="en-US" sz="2800" dirty="0">
              <a:latin typeface="Trajan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30" y="609600"/>
            <a:ext cx="375557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8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650113" y="5791200"/>
            <a:ext cx="1843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Mark Gale</a:t>
            </a:r>
            <a:endParaRPr lang="en-US" sz="2800" dirty="0">
              <a:latin typeface="Trajan Pro"/>
            </a:endParaRPr>
          </a:p>
        </p:txBody>
      </p:sp>
      <p:pic>
        <p:nvPicPr>
          <p:cNvPr id="2050" name="Picture 2" descr="C:\Users\Jackie Gooch\Pictures\ASU Pics\Staff\Staff\Mark_G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80" y="990600"/>
            <a:ext cx="3543041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18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6762749" y="6502578"/>
            <a:ext cx="2133600" cy="365125"/>
          </a:xfrm>
        </p:spPr>
        <p:txBody>
          <a:bodyPr/>
          <a:lstStyle/>
          <a:p>
            <a:fld id="{14DBECB2-BEF7-40BC-9F8E-81F9E24F292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7445" y="111760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Trajan Pro" pitchFamily="18" charset="0"/>
                <a:ea typeface="ＭＳ Ｐゴシック" pitchFamily="34" charset="-128"/>
                <a:cs typeface="+mn-cs"/>
              </a:rPr>
              <a:t>RETIREMENTS</a:t>
            </a:r>
            <a:endParaRPr lang="en-US" sz="2000" dirty="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5600" y="103632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04426" y="55626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rajan Pro"/>
              </a:rPr>
              <a:t>Barbara Burks</a:t>
            </a:r>
            <a:endParaRPr lang="en-US" sz="2400" dirty="0">
              <a:latin typeface="Trajan Pro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r="15437" b="8927"/>
          <a:stretch/>
        </p:blipFill>
        <p:spPr bwMode="auto">
          <a:xfrm>
            <a:off x="817880" y="1353511"/>
            <a:ext cx="3268693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19573" y="5574992"/>
            <a:ext cx="2481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rajan Pro"/>
              </a:rPr>
              <a:t>Linda Hemingway</a:t>
            </a:r>
            <a:endParaRPr lang="en-US" sz="2400" dirty="0">
              <a:latin typeface="Trajan Pro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39696"/>
            <a:ext cx="3052916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06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511454" y="5181600"/>
            <a:ext cx="2121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Patsy Glaze</a:t>
            </a:r>
            <a:endParaRPr lang="en-US" sz="2800" dirty="0">
              <a:latin typeface="Trajan Pro"/>
            </a:endParaRPr>
          </a:p>
        </p:txBody>
      </p:sp>
      <p:pic>
        <p:nvPicPr>
          <p:cNvPr id="1026" name="Picture 2" descr="C:\Users\Jackie Gooch\AppData\Local\Microsoft\Windows\Temporary Internet Files\Content.Outlook\FPK8ZE95\Patricia Glaz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"/>
            <a:ext cx="4572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92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133008" y="5334000"/>
            <a:ext cx="2363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Jackie Gooch</a:t>
            </a:r>
            <a:endParaRPr lang="en-US" sz="2800" dirty="0">
              <a:latin typeface="Trajan Pro"/>
            </a:endParaRPr>
          </a:p>
        </p:txBody>
      </p:sp>
      <p:pic>
        <p:nvPicPr>
          <p:cNvPr id="4098" name="Picture 2" descr="C:\Users\Jackie Gooch\AppData\Local\Microsoft\Windows\Temporary Internet Files\Content.Outlook\FPK8ZE95\FullSizeRender.jpg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16" y="457201"/>
            <a:ext cx="2834640" cy="4574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87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230126" y="5453063"/>
            <a:ext cx="2683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Amy Hardeman</a:t>
            </a:r>
            <a:endParaRPr lang="en-US" sz="4000" dirty="0">
              <a:latin typeface="Trajan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2" r="10607"/>
          <a:stretch/>
        </p:blipFill>
        <p:spPr>
          <a:xfrm>
            <a:off x="2524760" y="609600"/>
            <a:ext cx="4094481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324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330314" y="5638800"/>
            <a:ext cx="2483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Shaun Lockett</a:t>
            </a:r>
            <a:endParaRPr lang="en-US" sz="4000" dirty="0">
              <a:latin typeface="Trajan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35" y="685800"/>
            <a:ext cx="392373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580383" y="5680899"/>
            <a:ext cx="1983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Chris Moss</a:t>
            </a:r>
            <a:endParaRPr lang="en-US" sz="4000" dirty="0">
              <a:latin typeface="Trajan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61" y="685800"/>
            <a:ext cx="3030279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776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26751" y="5680899"/>
            <a:ext cx="22904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Wade Myhan</a:t>
            </a:r>
            <a:endParaRPr lang="en-US" sz="4000" dirty="0">
              <a:latin typeface="Trajan Pro"/>
            </a:endParaRPr>
          </a:p>
        </p:txBody>
      </p:sp>
      <p:pic>
        <p:nvPicPr>
          <p:cNvPr id="13314" name="Picture 2" descr="C:\Users\Jackie Gooch\Pictures\ASU Pics\Faculty\Myhan, Wad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467" y="685800"/>
            <a:ext cx="311706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0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249362" y="5680899"/>
            <a:ext cx="2645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Derek Newland</a:t>
            </a:r>
            <a:endParaRPr lang="en-US" sz="4000" dirty="0">
              <a:latin typeface="Trajan Pro"/>
            </a:endParaRPr>
          </a:p>
        </p:txBody>
      </p:sp>
      <p:pic>
        <p:nvPicPr>
          <p:cNvPr id="14338" name="Picture 2" descr="C:\Users\Jackie Gooch\Pictures\ASU Pics\Faculty\Newland, Der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794" y="762000"/>
            <a:ext cx="3470413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0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10000" y="5560070"/>
            <a:ext cx="1923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Del O’Neal</a:t>
            </a:r>
            <a:endParaRPr lang="en-US" sz="4000" dirty="0">
              <a:latin typeface="Trajan Pro"/>
            </a:endParaRPr>
          </a:p>
        </p:txBody>
      </p:sp>
      <p:pic>
        <p:nvPicPr>
          <p:cNvPr id="1026" name="Picture 2" descr="C:\Users\Jackie Gooch\AppData\Local\Microsoft\Windows\Temporary Internet Files\Content.Outlook\FPK8ZE95\O'Neal Delo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082" y="457200"/>
            <a:ext cx="3413760" cy="48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1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24469" y="5562600"/>
            <a:ext cx="2223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Tom Pieplow</a:t>
            </a:r>
            <a:endParaRPr lang="en-US" sz="4000" dirty="0">
              <a:latin typeface="Trajan Pro"/>
            </a:endParaRPr>
          </a:p>
        </p:txBody>
      </p:sp>
      <p:pic>
        <p:nvPicPr>
          <p:cNvPr id="15362" name="Picture 2" descr="C:\Users\Jackie Gooch\Pictures\ASU Pics\Faculty\Pieplow, T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11" y="619760"/>
            <a:ext cx="3273778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4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50539" y="5453063"/>
            <a:ext cx="2242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Rick Roberts</a:t>
            </a:r>
            <a:endParaRPr lang="en-US" sz="4000" dirty="0">
              <a:latin typeface="Trajan Pro"/>
            </a:endParaRPr>
          </a:p>
        </p:txBody>
      </p:sp>
      <p:pic>
        <p:nvPicPr>
          <p:cNvPr id="16386" name="Picture 2" descr="C:\Users\Jackie Gooch\Pictures\ASU Pics\Faculty\Roberts, Charle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/>
          <a:stretch/>
        </p:blipFill>
        <p:spPr bwMode="auto">
          <a:xfrm>
            <a:off x="2990166" y="457200"/>
            <a:ext cx="3163669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40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6762749" y="6502578"/>
            <a:ext cx="2133600" cy="365125"/>
          </a:xfrm>
        </p:spPr>
        <p:txBody>
          <a:bodyPr/>
          <a:lstStyle/>
          <a:p>
            <a:fld id="{14DBECB2-BEF7-40BC-9F8E-81F9E24F292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7445" y="111760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Trajan Pro" pitchFamily="18" charset="0"/>
                <a:ea typeface="ＭＳ Ｐゴシック" pitchFamily="34" charset="-128"/>
                <a:cs typeface="+mn-cs"/>
              </a:rPr>
              <a:t>RETIREMENTS</a:t>
            </a:r>
            <a:endParaRPr lang="en-US" sz="2000" dirty="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5600" y="103632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15344" y="5791199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rajan Pro"/>
              </a:rPr>
              <a:t>Norma Jackson</a:t>
            </a:r>
            <a:endParaRPr lang="en-US" sz="2400" dirty="0">
              <a:latin typeface="Trajan Pro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84446"/>
            <a:ext cx="2996544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336040"/>
            <a:ext cx="2892345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019800" y="5712767"/>
            <a:ext cx="1801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rajan Pro"/>
              </a:rPr>
              <a:t>Dr. Pat </a:t>
            </a:r>
            <a:r>
              <a:rPr lang="en-US" sz="2400" dirty="0" smtClean="0">
                <a:latin typeface="Trajan Pro"/>
              </a:rPr>
              <a:t>Kuby</a:t>
            </a:r>
          </a:p>
          <a:p>
            <a:pPr algn="ctr"/>
            <a:r>
              <a:rPr lang="en-US" sz="1600" dirty="0" smtClean="0">
                <a:latin typeface="Trajan Pro"/>
              </a:rPr>
              <a:t>September 1, 2015</a:t>
            </a:r>
            <a:endParaRPr lang="en-US" sz="1400" dirty="0">
              <a:latin typeface="Trajan Pro"/>
            </a:endParaRPr>
          </a:p>
        </p:txBody>
      </p:sp>
    </p:spTree>
    <p:extLst>
      <p:ext uri="{BB962C8B-B14F-4D97-AF65-F5344CB8AC3E}">
        <p14:creationId xmlns:p14="http://schemas.microsoft.com/office/powerpoint/2010/main" val="321940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55526" y="5181600"/>
            <a:ext cx="2042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Cody Smith</a:t>
            </a:r>
            <a:endParaRPr lang="en-US" sz="4000" dirty="0">
              <a:latin typeface="Trajan Pro"/>
            </a:endParaRPr>
          </a:p>
        </p:txBody>
      </p:sp>
      <p:pic>
        <p:nvPicPr>
          <p:cNvPr id="1027" name="AB8AA083-B84C-421C-BD66-D242F3794C7D" descr="image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7" t="35833" r="32042"/>
          <a:stretch/>
        </p:blipFill>
        <p:spPr bwMode="auto">
          <a:xfrm rot="5400000">
            <a:off x="2974767" y="759033"/>
            <a:ext cx="3804066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18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02640"/>
            <a:ext cx="68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5</a:t>
            </a:r>
          </a:p>
          <a:p>
            <a:endParaRPr lang="en-US" sz="2800" dirty="0">
              <a:solidFill>
                <a:srgbClr val="FFC00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FFC000"/>
                </a:solidFill>
                <a:latin typeface="Trajan Pro"/>
              </a:rPr>
              <a:t>YEAR</a:t>
            </a:r>
            <a:endParaRPr lang="en-US" sz="6000" dirty="0">
              <a:solidFill>
                <a:srgbClr val="FFC00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936612" y="5434529"/>
            <a:ext cx="2537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Evan Thornton</a:t>
            </a:r>
            <a:endParaRPr lang="en-US" sz="4000" dirty="0">
              <a:latin typeface="Trajan Pr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85800"/>
            <a:ext cx="2969223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48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0040" y="685800"/>
            <a:ext cx="1219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10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70577" y="5486400"/>
            <a:ext cx="2202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Pat Bradford</a:t>
            </a:r>
            <a:endParaRPr lang="en-US" sz="2800" dirty="0">
              <a:latin typeface="Trajan Pro"/>
            </a:endParaRPr>
          </a:p>
        </p:txBody>
      </p:sp>
      <p:pic>
        <p:nvPicPr>
          <p:cNvPr id="4098" name="Picture 2" descr="C:\Users\Jackie Gooch\Pictures\ASU Pics\Staff\Staff\Pat Bradfor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972" y="533400"/>
            <a:ext cx="311893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99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20710"/>
            <a:ext cx="1219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10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750027" y="5358329"/>
            <a:ext cx="3643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Amanda Branscombe</a:t>
            </a:r>
            <a:endParaRPr lang="en-US" sz="2800" dirty="0">
              <a:latin typeface="Trajan Pro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226" y="520710"/>
            <a:ext cx="328506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38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035437"/>
            <a:ext cx="1219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10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982516" y="6019800"/>
            <a:ext cx="3185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Bridgette Chandler</a:t>
            </a:r>
            <a:endParaRPr lang="en-US" sz="2800" dirty="0">
              <a:latin typeface="Trajan Pro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516" y="990600"/>
            <a:ext cx="3178969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62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695077"/>
            <a:ext cx="1219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10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733800" y="5367010"/>
            <a:ext cx="1544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Jill Cook</a:t>
            </a:r>
            <a:endParaRPr lang="en-US" sz="2800" dirty="0">
              <a:latin typeface="Trajan Pro"/>
            </a:endParaRPr>
          </a:p>
        </p:txBody>
      </p:sp>
      <p:pic>
        <p:nvPicPr>
          <p:cNvPr id="22530" name="Picture 2" descr="C:\Users\Jackie Gooch\Pictures\ASU Pics\Faculty\Cook, Jil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97" y="685800"/>
            <a:ext cx="303741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9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035437"/>
            <a:ext cx="1219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10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20082" y="5562600"/>
            <a:ext cx="2303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Malcolm Cort</a:t>
            </a:r>
            <a:endParaRPr lang="en-US" sz="2800" dirty="0">
              <a:latin typeface="Trajan Pro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38200"/>
            <a:ext cx="4572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36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651331"/>
            <a:ext cx="1219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10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68974" y="5410200"/>
            <a:ext cx="2206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Helen Crider</a:t>
            </a:r>
            <a:endParaRPr lang="en-US" sz="2800" dirty="0">
              <a:latin typeface="Trajan Pro"/>
            </a:endParaRPr>
          </a:p>
        </p:txBody>
      </p:sp>
      <p:pic>
        <p:nvPicPr>
          <p:cNvPr id="1026" name="Picture 2" descr="C:\Users\Jackie Gooch\Pictures\ASU Pics\Staff\Staff\Hele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09" y="762000"/>
            <a:ext cx="3035381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9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035437"/>
            <a:ext cx="1219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10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650113" y="5655380"/>
            <a:ext cx="1843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Ron Fritze</a:t>
            </a:r>
            <a:endParaRPr lang="en-US" sz="2800" dirty="0">
              <a:latin typeface="Trajan Pro"/>
            </a:endParaRPr>
          </a:p>
        </p:txBody>
      </p:sp>
      <p:pic>
        <p:nvPicPr>
          <p:cNvPr id="9218" name="Picture 2" descr="C:\Users\Jackie Gooch\Pictures\ASU Pics\Faculty\Fritze, R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762000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67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12217"/>
            <a:ext cx="1219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10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021525" y="5895063"/>
            <a:ext cx="2044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Mary Harris</a:t>
            </a:r>
            <a:endParaRPr lang="en-US" sz="2800" dirty="0">
              <a:latin typeface="Trajan Pro"/>
            </a:endParaRPr>
          </a:p>
        </p:txBody>
      </p:sp>
      <p:pic>
        <p:nvPicPr>
          <p:cNvPr id="17410" name="Picture 2" descr="C:\Users\Jackie Gooch\Pictures\ASU Pics\Faculty\Harris, Mar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639" y="547777"/>
            <a:ext cx="3147921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85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6762749" y="6502578"/>
            <a:ext cx="2133600" cy="365125"/>
          </a:xfrm>
        </p:spPr>
        <p:txBody>
          <a:bodyPr/>
          <a:lstStyle/>
          <a:p>
            <a:fld id="{14DBECB2-BEF7-40BC-9F8E-81F9E24F292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7445" y="111760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Trajan Pro" pitchFamily="18" charset="0"/>
                <a:ea typeface="ＭＳ Ｐゴシック" pitchFamily="34" charset="-128"/>
                <a:cs typeface="+mn-cs"/>
              </a:rPr>
              <a:t>RETIREMENTS</a:t>
            </a:r>
            <a:endParaRPr lang="en-US" sz="2000" dirty="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5600" y="103632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9" r="13508"/>
          <a:stretch/>
        </p:blipFill>
        <p:spPr>
          <a:xfrm>
            <a:off x="838200" y="1184364"/>
            <a:ext cx="3489960" cy="4119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626965" y="5521761"/>
            <a:ext cx="1662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rajan Pro"/>
              </a:rPr>
              <a:t>Rick Mould</a:t>
            </a:r>
            <a:endParaRPr lang="en-US" sz="2400" dirty="0">
              <a:latin typeface="Trajan Pro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166628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943600" y="5521761"/>
            <a:ext cx="2089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rajan Pro"/>
              </a:rPr>
              <a:t>Debbie Phillips</a:t>
            </a:r>
            <a:endParaRPr lang="en-US" sz="2400" dirty="0">
              <a:latin typeface="Trajan Pro"/>
            </a:endParaRPr>
          </a:p>
        </p:txBody>
      </p:sp>
    </p:spTree>
    <p:extLst>
      <p:ext uri="{BB962C8B-B14F-4D97-AF65-F5344CB8AC3E}">
        <p14:creationId xmlns:p14="http://schemas.microsoft.com/office/powerpoint/2010/main" val="13161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035437"/>
            <a:ext cx="1219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10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581400" y="5509270"/>
            <a:ext cx="2271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Trevor Harris</a:t>
            </a:r>
            <a:endParaRPr lang="en-US" sz="2800" dirty="0">
              <a:latin typeface="Trajan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29" y="685800"/>
            <a:ext cx="3247942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951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035437"/>
            <a:ext cx="1219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10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00563" y="5652086"/>
            <a:ext cx="252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Stacie Hughes</a:t>
            </a:r>
            <a:endParaRPr lang="en-US" sz="2800" dirty="0">
              <a:latin typeface="Trajan Pro"/>
            </a:endParaRPr>
          </a:p>
        </p:txBody>
      </p:sp>
      <p:pic>
        <p:nvPicPr>
          <p:cNvPr id="1026" name="Picture 2" descr="C:\Users\Jackie Gooch\AppData\Local\Microsoft\Windows\Temporary Internet Files\Content.Outlook\FPK8ZE95\staci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3400"/>
            <a:ext cx="4638174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68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035437"/>
            <a:ext cx="1219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10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679769" y="5850373"/>
            <a:ext cx="1784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Lisa Hyde</a:t>
            </a:r>
            <a:endParaRPr lang="en-US" sz="2800" dirty="0">
              <a:latin typeface="Trajan Pro"/>
            </a:endParaRPr>
          </a:p>
        </p:txBody>
      </p:sp>
      <p:pic>
        <p:nvPicPr>
          <p:cNvPr id="1026" name="Picture 2" descr="C:\Users\Jackie Gooch\AppData\Local\Microsoft\Windows\Temporary Internet Files\Content.Outlook\FPK8ZE95\LisaRevised 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84" y="838200"/>
            <a:ext cx="4812632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4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4960" y="858708"/>
            <a:ext cx="1219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10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49738" y="5486400"/>
            <a:ext cx="2244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Debra Kelley</a:t>
            </a:r>
            <a:endParaRPr lang="en-US" sz="2800" dirty="0">
              <a:latin typeface="Trajan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386" y="609600"/>
            <a:ext cx="3655229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898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035437"/>
            <a:ext cx="1219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10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60157" y="5334000"/>
            <a:ext cx="22236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Kim LaFevor</a:t>
            </a:r>
            <a:endParaRPr lang="en-US" sz="2800" dirty="0">
              <a:latin typeface="Trajan Pro"/>
            </a:endParaRPr>
          </a:p>
        </p:txBody>
      </p:sp>
      <p:pic>
        <p:nvPicPr>
          <p:cNvPr id="11266" name="Picture 2" descr="C:\Users\Jackie Gooch\Pictures\ASU Pics\Faculty\LaFevor, Kim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22" y="533400"/>
            <a:ext cx="3448157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1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035437"/>
            <a:ext cx="1219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10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159594" y="5142152"/>
            <a:ext cx="28248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Jowanda McNeil</a:t>
            </a:r>
            <a:endParaRPr lang="en-US" sz="2800" dirty="0">
              <a:latin typeface="Trajan Pr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t="8445" r="16346" b="39926"/>
          <a:stretch/>
        </p:blipFill>
        <p:spPr>
          <a:xfrm>
            <a:off x="2585720" y="1035437"/>
            <a:ext cx="3972560" cy="354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6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035437"/>
            <a:ext cx="1219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10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520270" y="5486400"/>
            <a:ext cx="2103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Barry Moley</a:t>
            </a:r>
            <a:endParaRPr lang="en-US" sz="2800" dirty="0">
              <a:latin typeface="Trajan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22" y="762000"/>
            <a:ext cx="3941756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1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773827"/>
            <a:ext cx="1219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10</a:t>
            </a:r>
          </a:p>
          <a:p>
            <a:endParaRPr lang="en-US" sz="2800" dirty="0">
              <a:solidFill>
                <a:srgbClr val="00B0F0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0B0F0"/>
                </a:solidFill>
                <a:latin typeface="Trajan Pro"/>
              </a:rPr>
              <a:t>AR</a:t>
            </a:r>
            <a:endParaRPr lang="en-US" sz="6000" dirty="0">
              <a:solidFill>
                <a:srgbClr val="00B0F0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733800" y="5652086"/>
            <a:ext cx="2471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Dana Waldrop</a:t>
            </a:r>
            <a:endParaRPr lang="en-US" sz="2800" dirty="0">
              <a:latin typeface="Trajan Pro"/>
            </a:endParaRPr>
          </a:p>
        </p:txBody>
      </p:sp>
      <p:pic>
        <p:nvPicPr>
          <p:cNvPr id="1026" name="Picture 2" descr="C:\Users\Jackie Gooch\AppData\Local\Microsoft\Windows\Temporary Internet Files\Content.Outlook\FPK8ZE95\IMG_0278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4" b="14036"/>
          <a:stretch/>
        </p:blipFill>
        <p:spPr bwMode="auto">
          <a:xfrm>
            <a:off x="2743200" y="753507"/>
            <a:ext cx="3935715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83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685800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15</a:t>
            </a:r>
          </a:p>
          <a:p>
            <a:endParaRPr lang="en-US" sz="2800" dirty="0">
              <a:solidFill>
                <a:srgbClr val="29C72D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AR</a:t>
            </a:r>
            <a:endParaRPr lang="en-US" sz="6000" dirty="0">
              <a:solidFill>
                <a:srgbClr val="29C72D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369587" y="5486400"/>
            <a:ext cx="2404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Gail Bergeron</a:t>
            </a:r>
            <a:endParaRPr lang="en-US" sz="2800" dirty="0">
              <a:latin typeface="Trajan Pro"/>
            </a:endParaRPr>
          </a:p>
        </p:txBody>
      </p:sp>
      <p:pic>
        <p:nvPicPr>
          <p:cNvPr id="6146" name="Picture 2" descr="C:\Users\Jackie Gooch\Pictures\ASU Pics\Faculty\Bergeron, Gai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85800"/>
            <a:ext cx="3069869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55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082874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15</a:t>
            </a:r>
          </a:p>
          <a:p>
            <a:endParaRPr lang="en-US" sz="2800" dirty="0">
              <a:solidFill>
                <a:srgbClr val="29C72D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AR</a:t>
            </a:r>
            <a:endParaRPr lang="en-US" sz="6000" dirty="0">
              <a:solidFill>
                <a:srgbClr val="29C72D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989676" y="5961133"/>
            <a:ext cx="3164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Rosemary Hodges</a:t>
            </a:r>
            <a:endParaRPr lang="en-US" sz="2800" dirty="0">
              <a:latin typeface="Trajan Pro"/>
            </a:endParaRPr>
          </a:p>
        </p:txBody>
      </p:sp>
      <p:pic>
        <p:nvPicPr>
          <p:cNvPr id="18434" name="Picture 2" descr="C:\Users\Jackie Gooch\Pictures\ASU Pics\Faculty\Hodges, Rosemar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946" y="914400"/>
            <a:ext cx="3784108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9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6762749" y="6502578"/>
            <a:ext cx="2133600" cy="365125"/>
          </a:xfrm>
        </p:spPr>
        <p:txBody>
          <a:bodyPr/>
          <a:lstStyle/>
          <a:p>
            <a:fld id="{14DBECB2-BEF7-40BC-9F8E-81F9E24F292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7445" y="111760"/>
            <a:ext cx="7680960" cy="1066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Trajan Pro" pitchFamily="18" charset="0"/>
                <a:ea typeface="ＭＳ Ｐゴシック" pitchFamily="34" charset="-128"/>
                <a:cs typeface="+mn-cs"/>
              </a:rPr>
              <a:t>RETIREMENTS</a:t>
            </a:r>
            <a:endParaRPr lang="en-US" sz="2000" dirty="0"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55600" y="1036320"/>
            <a:ext cx="8404650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76194" y="5454496"/>
            <a:ext cx="1791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rajan Pro"/>
              </a:rPr>
              <a:t>Wanda Pryor</a:t>
            </a:r>
            <a:endParaRPr lang="en-US" sz="2400" dirty="0">
              <a:latin typeface="Trajan Pro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2867891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486400" y="5558244"/>
            <a:ext cx="2435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rajan Pro"/>
              </a:rPr>
              <a:t>Shirley Troupe</a:t>
            </a:r>
            <a:endParaRPr lang="en-US" sz="2400" dirty="0">
              <a:latin typeface="Trajan Pro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03960"/>
            <a:ext cx="3176742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48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082874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15</a:t>
            </a:r>
          </a:p>
          <a:p>
            <a:endParaRPr lang="en-US" sz="2800" dirty="0">
              <a:solidFill>
                <a:srgbClr val="29C72D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AR</a:t>
            </a:r>
            <a:endParaRPr lang="en-US" sz="6000" dirty="0">
              <a:solidFill>
                <a:srgbClr val="29C72D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180433" y="5257800"/>
            <a:ext cx="2783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Patluke Ragucci</a:t>
            </a:r>
            <a:endParaRPr lang="en-US" sz="2800" dirty="0">
              <a:latin typeface="Trajan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r="30833"/>
          <a:stretch/>
        </p:blipFill>
        <p:spPr>
          <a:xfrm>
            <a:off x="2514600" y="838200"/>
            <a:ext cx="454152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7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19135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15</a:t>
            </a:r>
          </a:p>
          <a:p>
            <a:endParaRPr lang="en-US" sz="2800" dirty="0">
              <a:solidFill>
                <a:srgbClr val="29C72D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AR</a:t>
            </a:r>
            <a:endParaRPr lang="en-US" sz="6000" dirty="0">
              <a:solidFill>
                <a:srgbClr val="29C72D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505200" y="5562600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Beth Reed</a:t>
            </a:r>
            <a:endParaRPr lang="en-US" sz="2800" dirty="0">
              <a:latin typeface="Trajan Pr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06" y="762000"/>
            <a:ext cx="3926988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03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082874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15</a:t>
            </a:r>
          </a:p>
          <a:p>
            <a:endParaRPr lang="en-US" sz="2800" dirty="0">
              <a:solidFill>
                <a:srgbClr val="29C72D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AR</a:t>
            </a:r>
            <a:endParaRPr lang="en-US" sz="6000" dirty="0">
              <a:solidFill>
                <a:srgbClr val="29C72D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161902" y="5334000"/>
            <a:ext cx="2820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Deborah Tarpley</a:t>
            </a:r>
            <a:endParaRPr lang="en-US" sz="2800" dirty="0">
              <a:latin typeface="Trajan Pr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09600"/>
            <a:ext cx="3931686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258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082874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15</a:t>
            </a:r>
          </a:p>
          <a:p>
            <a:endParaRPr lang="en-US" sz="2800" dirty="0">
              <a:solidFill>
                <a:srgbClr val="29C72D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AR</a:t>
            </a:r>
            <a:endParaRPr lang="en-US" sz="6000" dirty="0">
              <a:solidFill>
                <a:srgbClr val="29C72D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133978" y="5410200"/>
            <a:ext cx="2876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Sherry Weathers</a:t>
            </a:r>
            <a:endParaRPr lang="en-US" sz="2800" dirty="0">
              <a:latin typeface="Trajan Pr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61" y="609600"/>
            <a:ext cx="4395877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653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082874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15</a:t>
            </a:r>
          </a:p>
          <a:p>
            <a:endParaRPr lang="en-US" sz="2800" dirty="0">
              <a:solidFill>
                <a:srgbClr val="29C72D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29C72D"/>
                </a:solidFill>
                <a:latin typeface="Trajan Pro"/>
              </a:rPr>
              <a:t>AR</a:t>
            </a:r>
            <a:endParaRPr lang="en-US" sz="6000" dirty="0">
              <a:solidFill>
                <a:srgbClr val="29C72D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237404" y="5867400"/>
            <a:ext cx="2669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Cathy Woodruff</a:t>
            </a:r>
            <a:endParaRPr lang="en-US" sz="2800" dirty="0">
              <a:latin typeface="Trajan Pro"/>
            </a:endParaRPr>
          </a:p>
        </p:txBody>
      </p:sp>
      <p:pic>
        <p:nvPicPr>
          <p:cNvPr id="1026" name="Picture 2" descr="C:\Users\Jackie Gooch\AppData\Local\Microsoft\Windows\Temporary Internet Files\Content.Outlook\FPK8ZE95\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90600"/>
            <a:ext cx="353878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0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730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25</a:t>
            </a:r>
          </a:p>
          <a:p>
            <a:endParaRPr lang="en-US" sz="2800" dirty="0">
              <a:solidFill>
                <a:srgbClr val="0DE1E1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AR</a:t>
            </a:r>
            <a:endParaRPr lang="en-US" sz="6000" dirty="0">
              <a:solidFill>
                <a:srgbClr val="0DE1E1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399565" y="5160159"/>
            <a:ext cx="2585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Carla Breeding</a:t>
            </a:r>
            <a:endParaRPr lang="en-US" sz="2800" dirty="0">
              <a:latin typeface="Trajan Pro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"/>
            <a:ext cx="4051094" cy="4297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7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730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25</a:t>
            </a:r>
          </a:p>
          <a:p>
            <a:endParaRPr lang="en-US" sz="2800" dirty="0">
              <a:solidFill>
                <a:srgbClr val="0DE1E1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AR</a:t>
            </a:r>
            <a:endParaRPr lang="en-US" sz="6000" dirty="0">
              <a:solidFill>
                <a:srgbClr val="0DE1E1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550727" y="5334000"/>
            <a:ext cx="2042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Jess Brown</a:t>
            </a:r>
            <a:endParaRPr lang="en-US" sz="2800" dirty="0">
              <a:latin typeface="Trajan Pro"/>
            </a:endParaRPr>
          </a:p>
        </p:txBody>
      </p:sp>
      <p:pic>
        <p:nvPicPr>
          <p:cNvPr id="21506" name="Picture 2" descr="C:\Users\Jackie Gooch\Pictures\ASU Pics\Faculty\Brown, Jes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34" y="685800"/>
            <a:ext cx="2955733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67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730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25</a:t>
            </a:r>
          </a:p>
          <a:p>
            <a:endParaRPr lang="en-US" sz="2800" dirty="0">
              <a:solidFill>
                <a:srgbClr val="0DE1E1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AR</a:t>
            </a:r>
            <a:endParaRPr lang="en-US" sz="6000" dirty="0">
              <a:solidFill>
                <a:srgbClr val="0DE1E1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881797" y="5802025"/>
            <a:ext cx="2784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Kenneith Collins</a:t>
            </a:r>
            <a:endParaRPr lang="en-US" sz="2800" dirty="0">
              <a:latin typeface="Trajan Pro"/>
            </a:endParaRPr>
          </a:p>
        </p:txBody>
      </p:sp>
      <p:pic>
        <p:nvPicPr>
          <p:cNvPr id="5122" name="Picture 2" descr="C:\Users\Jackie Gooch\AppData\Local\Microsoft\Windows\Temporary Internet Files\Content.Outlook\FPK8ZE95\FOTF9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422" y="762000"/>
            <a:ext cx="245348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03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730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25</a:t>
            </a:r>
          </a:p>
          <a:p>
            <a:endParaRPr lang="en-US" sz="2800" dirty="0">
              <a:solidFill>
                <a:srgbClr val="0DE1E1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AR</a:t>
            </a:r>
            <a:endParaRPr lang="en-US" sz="6000" dirty="0">
              <a:solidFill>
                <a:srgbClr val="0DE1E1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480195" y="5683379"/>
            <a:ext cx="21836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Sheila Davis</a:t>
            </a:r>
            <a:endParaRPr lang="en-US" sz="2800" dirty="0">
              <a:latin typeface="Trajan Pro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399" y="990600"/>
            <a:ext cx="3149203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1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DBECB2-BEF7-40BC-9F8E-81F9E24F2926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66730"/>
            <a:ext cx="1219200" cy="513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25</a:t>
            </a:r>
          </a:p>
          <a:p>
            <a:endParaRPr lang="en-US" sz="2800" dirty="0">
              <a:solidFill>
                <a:srgbClr val="0DE1E1"/>
              </a:solidFill>
              <a:latin typeface="Trajan Pro"/>
            </a:endParaRP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Y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E</a:t>
            </a:r>
          </a:p>
          <a:p>
            <a:r>
              <a:rPr lang="en-US" sz="6000" dirty="0" smtClean="0">
                <a:solidFill>
                  <a:srgbClr val="0DE1E1"/>
                </a:solidFill>
                <a:latin typeface="Trajan Pro"/>
              </a:rPr>
              <a:t>AR</a:t>
            </a:r>
            <a:endParaRPr lang="en-US" sz="6000" dirty="0">
              <a:solidFill>
                <a:srgbClr val="0DE1E1"/>
              </a:solidFill>
              <a:latin typeface="Traja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43676"/>
            <a:ext cx="4086225" cy="247650"/>
          </a:xfrm>
        </p:spPr>
        <p:txBody>
          <a:bodyPr/>
          <a:lstStyle/>
          <a:p>
            <a:r>
              <a:rPr lang="en-US" dirty="0" smtClean="0"/>
              <a:t>Athens State University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657600" y="5748010"/>
            <a:ext cx="2048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rajan Pro"/>
              </a:rPr>
              <a:t>Tracy Hicks</a:t>
            </a:r>
            <a:endParaRPr lang="en-US" sz="2800" dirty="0">
              <a:latin typeface="Trajan Pro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94" y="990600"/>
            <a:ext cx="3071813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75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10198</TotalTime>
  <Words>2009</Words>
  <Application>Microsoft Office PowerPoint</Application>
  <PresentationFormat>On-screen Show (4:3)</PresentationFormat>
  <Paragraphs>1082</Paragraphs>
  <Slides>111</Slides>
  <Notes>47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2" baseType="lpstr">
      <vt:lpstr>Mylar</vt:lpstr>
      <vt:lpstr>FALL 2015 IN-SERVICE</vt:lpstr>
      <vt:lpstr>WELCOME</vt:lpstr>
      <vt:lpstr>DR. ROBERT GLENN  PRESIDENT</vt:lpstr>
      <vt:lpstr>RETIREMENTS</vt:lpstr>
      <vt:lpstr>RETIREMENTS</vt:lpstr>
      <vt:lpstr>RETIREMENTS</vt:lpstr>
      <vt:lpstr>RETIREMENTS</vt:lpstr>
      <vt:lpstr>RETIREMENTS</vt:lpstr>
      <vt:lpstr>RETIREMENTS</vt:lpstr>
      <vt:lpstr>NEW FACES </vt:lpstr>
      <vt:lpstr>NEW FACES </vt:lpstr>
      <vt:lpstr>NEW FACES </vt:lpstr>
      <vt:lpstr>NEW FACES </vt:lpstr>
      <vt:lpstr>NEW FACES </vt:lpstr>
      <vt:lpstr>NEW FACES </vt:lpstr>
      <vt:lpstr>NEW FACES Athens State University Board of Trustees</vt:lpstr>
      <vt:lpstr>PowerPoint Presentation</vt:lpstr>
      <vt:lpstr>PowerPoint Presentation</vt:lpstr>
      <vt:lpstr>PowerPoint Presentation</vt:lpstr>
      <vt:lpstr>2015-2016 APPROVED BUDGET</vt:lpstr>
      <vt:lpstr>BUDGET ADVISORY COMMITTEE</vt:lpstr>
      <vt:lpstr>PowerPoint Presentation</vt:lpstr>
      <vt:lpstr>How does the budget affect you?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WRITING CENTER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FALL ENROLLMENT 2015  (As of 8/12/2015)</vt:lpstr>
      <vt:lpstr>PowerPoint Presentation</vt:lpstr>
      <vt:lpstr>CAPITAL  CAMPAIGN </vt:lpstr>
      <vt:lpstr>FACULTY PROMOTIONS</vt:lpstr>
      <vt:lpstr>FACULTY PROMOTIONS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ANNOUNCEMENTS</vt:lpstr>
    </vt:vector>
  </TitlesOfParts>
  <Company>Athens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ATHENS STATE UNIVERSITY FALL 2012 IN-SERVICE</dc:title>
  <dc:creator>Jackie Gooch</dc:creator>
  <cp:lastModifiedBy>Windows User</cp:lastModifiedBy>
  <cp:revision>1184</cp:revision>
  <cp:lastPrinted>2013-08-26T13:36:31Z</cp:lastPrinted>
  <dcterms:created xsi:type="dcterms:W3CDTF">2012-08-02T18:11:26Z</dcterms:created>
  <dcterms:modified xsi:type="dcterms:W3CDTF">2015-08-14T17:57:01Z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