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72" r:id="rId3"/>
    <p:sldId id="386" r:id="rId4"/>
    <p:sldId id="369" r:id="rId5"/>
    <p:sldId id="401" r:id="rId6"/>
    <p:sldId id="371" r:id="rId7"/>
    <p:sldId id="370" r:id="rId8"/>
    <p:sldId id="374" r:id="rId9"/>
    <p:sldId id="375" r:id="rId10"/>
    <p:sldId id="397" r:id="rId11"/>
    <p:sldId id="377" r:id="rId12"/>
    <p:sldId id="380" r:id="rId13"/>
    <p:sldId id="329" r:id="rId14"/>
    <p:sldId id="361" r:id="rId15"/>
    <p:sldId id="304" r:id="rId16"/>
    <p:sldId id="343" r:id="rId17"/>
    <p:sldId id="344" r:id="rId18"/>
    <p:sldId id="345" r:id="rId19"/>
    <p:sldId id="384" r:id="rId20"/>
    <p:sldId id="399" r:id="rId21"/>
    <p:sldId id="396" r:id="rId22"/>
    <p:sldId id="405" r:id="rId23"/>
    <p:sldId id="404" r:id="rId24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444444"/>
    <a:srgbClr val="174A75"/>
    <a:srgbClr val="164A76"/>
    <a:srgbClr val="154A76"/>
    <a:srgbClr val="0065B0"/>
    <a:srgbClr val="FF0505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15" autoAdjust="0"/>
  </p:normalViewPr>
  <p:slideViewPr>
    <p:cSldViewPr>
      <p:cViewPr>
        <p:scale>
          <a:sx n="80" d="100"/>
          <a:sy n="80" d="100"/>
        </p:scale>
        <p:origin x="-960" y="-485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4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049311023622045"/>
          <c:y val="5.6421998031496071E-2"/>
          <c:w val="0.63925869422572179"/>
          <c:h val="0.771160925196850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Goal</c:v>
                </c:pt>
              </c:strCache>
            </c:strRef>
          </c:tx>
          <c:invertIfNegative val="0"/>
          <c:dLbls>
            <c:dLbl>
              <c:idx val="0"/>
              <c:spPr/>
              <c:txPr>
                <a:bodyPr rot="0" vert="horz"/>
                <a:lstStyle/>
                <a:p>
                  <a:pPr>
                    <a:defRPr sz="1200" b="1">
                      <a:solidFill>
                        <a:schemeClr val="tx2"/>
                      </a:solidFill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1666666666666666E-3"/>
                  <c:y val="8.1386564960629917E-2"/>
                </c:manualLayout>
              </c:layout>
              <c:spPr/>
              <c:txPr>
                <a:bodyPr rot="0" vert="horz"/>
                <a:lstStyle/>
                <a:p>
                  <a:pPr>
                    <a:defRPr sz="1200" b="1">
                      <a:solidFill>
                        <a:schemeClr val="tx2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200" b="1">
                    <a:solidFill>
                      <a:schemeClr val="tx2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Enrollment</c:v>
                </c:pt>
                <c:pt idx="1">
                  <c:v>Credit Hour Production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 formatCode="General">
                  <c:v>3349</c:v>
                </c:pt>
                <c:pt idx="1">
                  <c:v>30500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Current</c:v>
                </c:pt>
              </c:strCache>
            </c:strRef>
          </c:tx>
          <c:invertIfNegative val="0"/>
          <c:dLbls>
            <c:dLbl>
              <c:idx val="0"/>
              <c:spPr/>
              <c:txPr>
                <a:bodyPr rot="0" vert="horz"/>
                <a:lstStyle/>
                <a:p>
                  <a:pPr>
                    <a:defRPr sz="1200" b="1">
                      <a:solidFill>
                        <a:schemeClr val="tx2"/>
                      </a:solidFill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0833333333333333E-3"/>
                  <c:y val="7.2359990157480319E-2"/>
                </c:manualLayout>
              </c:layout>
              <c:spPr/>
              <c:txPr>
                <a:bodyPr rot="0" vert="horz"/>
                <a:lstStyle/>
                <a:p>
                  <a:pPr>
                    <a:defRPr sz="1200" b="1">
                      <a:solidFill>
                        <a:schemeClr val="tx2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200" b="1">
                    <a:solidFill>
                      <a:schemeClr val="tx2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Enrollment</c:v>
                </c:pt>
                <c:pt idx="1">
                  <c:v>Credit Hour Production</c:v>
                </c:pt>
              </c:strCache>
            </c:strRef>
          </c:cat>
          <c:val>
            <c:numRef>
              <c:f>Sheet1!$C$2:$C$3</c:f>
              <c:numCache>
                <c:formatCode>#,##0</c:formatCode>
                <c:ptCount val="2"/>
                <c:pt idx="0" formatCode="General">
                  <c:v>3104</c:v>
                </c:pt>
                <c:pt idx="1">
                  <c:v>28939</c:v>
                </c:pt>
              </c:numCache>
            </c:numRef>
          </c:val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8333312"/>
        <c:axId val="88335104"/>
      </c:barChart>
      <c:catAx>
        <c:axId val="88333312"/>
        <c:scaling>
          <c:orientation val="minMax"/>
        </c:scaling>
        <c:delete val="0"/>
        <c:axPos val="b"/>
        <c:majorTickMark val="out"/>
        <c:minorTickMark val="none"/>
        <c:tickLblPos val="nextTo"/>
        <c:crossAx val="88335104"/>
        <c:crosses val="autoZero"/>
        <c:auto val="1"/>
        <c:lblAlgn val="ctr"/>
        <c:lblOffset val="200"/>
        <c:noMultiLvlLbl val="0"/>
      </c:catAx>
      <c:valAx>
        <c:axId val="88335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83333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412320742515885"/>
          <c:y val="0.43266062094802255"/>
          <c:w val="0.20063581726197269"/>
          <c:h val="0.184536307961504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JM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BB21C36F-3D9D-4C17-B60D-5CF189A067ED}" type="datetimeFigureOut">
              <a:rPr lang="en-JM"/>
              <a:pPr>
                <a:defRPr/>
              </a:pPr>
              <a:t>31/01/2014</a:t>
            </a:fld>
            <a:endParaRPr lang="en-JM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JM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wrap="square" lIns="91425" tIns="45712" rIns="91425" bIns="45712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6CF9A5CF-558B-4EB9-BEB1-EC9166B39862}" type="slidenum">
              <a:rPr lang="en-JM"/>
              <a:pPr>
                <a:defRPr/>
              </a:pPr>
              <a:t>‹#›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377772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JM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082A7D35-A956-4A43-8581-DE6D6CE788A6}" type="datetimeFigureOut">
              <a:rPr lang="en-JM"/>
              <a:pPr>
                <a:defRPr/>
              </a:pPr>
              <a:t>31/01/2014</a:t>
            </a:fld>
            <a:endParaRPr lang="en-JM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2" rIns="91425" bIns="45712" rtlCol="0" anchor="ctr"/>
          <a:lstStyle/>
          <a:p>
            <a:pPr lvl="0"/>
            <a:endParaRPr lang="en-JM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vert="horz" lIns="91425" tIns="45712" rIns="91425" bIns="4571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JM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JM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wrap="square" lIns="91425" tIns="45712" rIns="91425" bIns="45712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4B464497-61C4-46B0-ACA5-17230456BCD5}" type="slidenum">
              <a:rPr lang="en-JM"/>
              <a:pPr>
                <a:defRPr/>
              </a:pPr>
              <a:t>‹#›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8673114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464497-61C4-46B0-ACA5-17230456BCD5}" type="slidenum">
              <a:rPr lang="en-JM" smtClean="0"/>
              <a:pPr>
                <a:defRPr/>
              </a:pPr>
              <a:t>1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835009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50903" eaLnBrk="1" hangingPunct="1">
              <a:spcBef>
                <a:spcPct val="0"/>
              </a:spcBef>
            </a:pPr>
            <a:r>
              <a:rPr lang="en-US" altLang="en-US" dirty="0" smtClean="0"/>
              <a:t>We are not where we want to be with enrollment. We are behind in our strategic goal of 4000 students by 2015 with 4% annual increases.  </a:t>
            </a:r>
          </a:p>
          <a:p>
            <a:pPr defTabSz="950903" eaLnBrk="1" hangingPunct="1">
              <a:spcBef>
                <a:spcPct val="0"/>
              </a:spcBef>
            </a:pPr>
            <a:endParaRPr lang="en-US" altLang="en-US" dirty="0" smtClean="0"/>
          </a:p>
          <a:p>
            <a:pPr defTabSz="950903" eaLnBrk="1" hangingPunct="1">
              <a:spcBef>
                <a:spcPct val="0"/>
              </a:spcBef>
            </a:pPr>
            <a:r>
              <a:rPr lang="en-US" altLang="en-US" dirty="0" smtClean="0"/>
              <a:t>We are implementing changes to refocus our culture more deliberately to meet the Board’s goals and policy.</a:t>
            </a:r>
          </a:p>
          <a:p>
            <a:pPr defTabSz="950903" eaLnBrk="1" hangingPunct="1">
              <a:spcBef>
                <a:spcPct val="0"/>
              </a:spcBef>
            </a:pPr>
            <a:endParaRPr lang="en-US" altLang="en-US" dirty="0" smtClean="0"/>
          </a:p>
          <a:p>
            <a:pPr defTabSz="931710" eaLnBrk="1" hangingPunct="1">
              <a:spcBef>
                <a:spcPct val="0"/>
              </a:spcBef>
            </a:pPr>
            <a:endParaRPr lang="en-US" altLang="en-US" dirty="0" smtClean="0"/>
          </a:p>
          <a:p>
            <a:pPr defTabSz="931710" eaLnBrk="1" hangingPunct="1">
              <a:spcBef>
                <a:spcPct val="0"/>
              </a:spcBef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27748" indent="-2799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19614" indent="-2239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67459" indent="-2239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15304" indent="-2239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63150" indent="-2239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10994" indent="-2239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58840" indent="-2239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06685" indent="-2239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782946E-CF97-495C-A6B0-4BC46A5D97A2}" type="slidenum">
              <a:rPr lang="en-US" altLang="en-US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50">
              <a:defRPr/>
            </a:pPr>
            <a:r>
              <a:rPr lang="en-US" altLang="en-US" dirty="0" smtClean="0"/>
              <a:t>Our highest priorities are growth in enrollment and improved retention.  Toward that end we have made several changes in the past few months—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464497-61C4-46B0-ACA5-17230456BCD5}" type="slidenum">
              <a:rPr lang="en-JM" smtClean="0"/>
              <a:pPr>
                <a:defRPr/>
              </a:pPr>
              <a:t>20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315427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601" eaLnBrk="1" hangingPunct="1">
              <a:spcBef>
                <a:spcPct val="0"/>
              </a:spcBef>
            </a:pPr>
            <a:r>
              <a:rPr lang="en-US" altLang="en-US" dirty="0" smtClean="0"/>
              <a:t>Other processes are also being implemented –</a:t>
            </a:r>
          </a:p>
          <a:p>
            <a:pPr defTabSz="931601" eaLnBrk="1" hangingPunct="1">
              <a:spcBef>
                <a:spcPct val="0"/>
              </a:spcBef>
            </a:pPr>
            <a:r>
              <a:rPr lang="en-US" altLang="en-US" dirty="0" smtClean="0"/>
              <a:t>3 year rolling  EMP</a:t>
            </a:r>
            <a:r>
              <a:rPr lang="en-US" altLang="en-US" baseline="0" dirty="0" smtClean="0"/>
              <a:t> is being developed--outlining</a:t>
            </a:r>
            <a:r>
              <a:rPr lang="en-US" altLang="en-US" dirty="0" smtClean="0"/>
              <a:t> activities to be undertaken by each area in support our enrollment goals</a:t>
            </a:r>
          </a:p>
          <a:p>
            <a:pPr defTabSz="931601" eaLnBrk="1" hangingPunct="1">
              <a:spcBef>
                <a:spcPct val="0"/>
              </a:spcBef>
            </a:pPr>
            <a:r>
              <a:rPr lang="en-US" altLang="en-US" dirty="0" smtClean="0"/>
              <a:t>CRM tool in a collaborative effort with Marketing -supports recruitment and enrollment tracking through the stages of the enrollment funnel with specific communication plans to ensure the right information to the right student at the right time</a:t>
            </a:r>
          </a:p>
          <a:p>
            <a:pPr defTabSz="931601" eaLnBrk="1" hangingPunct="1">
              <a:spcBef>
                <a:spcPct val="0"/>
              </a:spcBef>
            </a:pPr>
            <a:r>
              <a:rPr lang="en-US" altLang="en-US" dirty="0" smtClean="0"/>
              <a:t>Deployment of Degree Works for academic support</a:t>
            </a:r>
            <a:r>
              <a:rPr lang="en-US" altLang="en-US" baseline="0" dirty="0" smtClean="0"/>
              <a:t> </a:t>
            </a:r>
            <a:r>
              <a:rPr lang="en-US" altLang="en-US" dirty="0" smtClean="0"/>
              <a:t>is on track- we expect the hardware to be in place and software ready to be installed by the end of the month- move forward with building the setup for the degree audit program,</a:t>
            </a:r>
          </a:p>
          <a:p>
            <a:pPr defTabSz="931601" eaLnBrk="1" hangingPunct="1">
              <a:spcBef>
                <a:spcPct val="0"/>
              </a:spcBef>
            </a:pPr>
            <a:endParaRPr lang="en-US" altLang="en-US" dirty="0" smtClean="0"/>
          </a:p>
          <a:p>
            <a:pPr defTabSz="931601"/>
            <a:r>
              <a:rPr lang="en-US" altLang="en-US" dirty="0" smtClean="0"/>
              <a:t>Dr. Glenn has called for an Enrollment Task Force to look at</a:t>
            </a:r>
            <a:r>
              <a:rPr lang="en-US" altLang="en-US" baseline="0" dirty="0" smtClean="0"/>
              <a:t> all </a:t>
            </a:r>
            <a:r>
              <a:rPr lang="en-US" altLang="en-US" dirty="0" smtClean="0"/>
              <a:t>options for building enrollment – marketing,</a:t>
            </a:r>
            <a:r>
              <a:rPr lang="en-US" altLang="en-US" baseline="0" dirty="0" smtClean="0"/>
              <a:t> student support services, program delivery methods, scheduling</a:t>
            </a:r>
            <a:endParaRPr lang="en-US" altLang="en-US" dirty="0" smtClean="0"/>
          </a:p>
          <a:p>
            <a:pPr marL="0" lvl="2" defTabSz="931601" eaLnBrk="1" hangingPunct="1">
              <a:spcBef>
                <a:spcPct val="0"/>
              </a:spcBef>
            </a:pPr>
            <a:r>
              <a:rPr lang="en-US" altLang="en-US" dirty="0" smtClean="0"/>
              <a:t>Including accelerated courses, a return to the quarter system or more Saturday classes.  We expect to name the Task Force by the end of January and begin work immediately</a:t>
            </a:r>
          </a:p>
          <a:p>
            <a:pPr defTabSz="931601" eaLnBrk="1" hangingPunct="1">
              <a:spcBef>
                <a:spcPct val="0"/>
              </a:spcBef>
            </a:pPr>
            <a:endParaRPr lang="en-US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464497-61C4-46B0-ACA5-17230456BCD5}" type="slidenum">
              <a:rPr lang="en-JM" smtClean="0"/>
              <a:pPr>
                <a:defRPr/>
              </a:pPr>
              <a:t>21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976561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JM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JM" dirty="0"/>
              <a:t>Athens State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3F45A8-EFFB-45EA-B061-44A258B2EA76}" type="slidenum">
              <a:rPr lang="en-JM"/>
              <a:pPr>
                <a:defRPr/>
              </a:pPr>
              <a:t>‹#›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65799800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5" y="1077913"/>
            <a:ext cx="3925887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1295400" y="1200151"/>
            <a:ext cx="2217906" cy="2841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rgbClr val="006699"/>
                </a:solidFill>
                <a:latin typeface="Futura LT Bold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1295400" y="1428750"/>
            <a:ext cx="2743200" cy="533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Futura LT Condensed"/>
                <a:cs typeface="Futura LT Condensed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1295400" y="2266951"/>
            <a:ext cx="2217906" cy="2841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rgbClr val="006699"/>
                </a:solidFill>
                <a:latin typeface="Futura LT Bold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1295400" y="2495550"/>
            <a:ext cx="2743200" cy="533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Futura LT Condensed"/>
                <a:cs typeface="Futura LT Condensed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1295400" y="3333751"/>
            <a:ext cx="2217906" cy="2841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rgbClr val="006699"/>
                </a:solidFill>
                <a:latin typeface="Futura LT Bold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1295400" y="3562350"/>
            <a:ext cx="2743200" cy="533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Futura LT Condensed"/>
                <a:cs typeface="Futura LT Condensed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3" name="Picture Placeholder 24"/>
          <p:cNvSpPr>
            <a:spLocks noGrp="1"/>
          </p:cNvSpPr>
          <p:nvPr>
            <p:ph type="pic" sz="quarter" idx="28"/>
          </p:nvPr>
        </p:nvSpPr>
        <p:spPr>
          <a:xfrm>
            <a:off x="4709141" y="1352551"/>
            <a:ext cx="3429000" cy="1960213"/>
          </a:xfrm>
        </p:spPr>
        <p:txBody>
          <a:bodyPr rtlCol="0">
            <a:normAutofit/>
          </a:bodyPr>
          <a:lstStyle/>
          <a:p>
            <a:pPr lvl="0"/>
            <a:endParaRPr lang="en-JM" noProof="0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JM" dirty="0"/>
              <a:t>Athens State University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8B7613-325B-427A-A30B-D9A0483802C5}" type="slidenum">
              <a:rPr lang="en-JM"/>
              <a:pPr>
                <a:defRPr/>
              </a:pPr>
              <a:t>‹#›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804654782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2" y="1323975"/>
            <a:ext cx="4918075" cy="29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5791200" y="1373188"/>
            <a:ext cx="2667000" cy="6651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rgbClr val="006699"/>
                </a:solidFill>
                <a:latin typeface="Futura LT Bold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5791200" y="2190751"/>
            <a:ext cx="2819400" cy="360363"/>
          </a:xfrm>
          <a:solidFill>
            <a:srgbClr val="006699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chemeClr val="bg1"/>
                </a:solidFill>
                <a:latin typeface="Futura LT Bold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5791200" y="2551113"/>
            <a:ext cx="2819400" cy="533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rgbClr val="006699"/>
                </a:solidFill>
                <a:latin typeface="Futura LT Condensed"/>
                <a:cs typeface="Futura LT Condensed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5791200" y="3257551"/>
            <a:ext cx="2819400" cy="381000"/>
          </a:xfrm>
          <a:solidFill>
            <a:srgbClr val="006699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chemeClr val="bg1"/>
                </a:solidFill>
                <a:latin typeface="Futura LT Bold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5791200" y="3638550"/>
            <a:ext cx="2971800" cy="533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rgbClr val="006699"/>
                </a:solidFill>
                <a:latin typeface="Futura LT Condensed"/>
                <a:cs typeface="Futura LT Condensed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3" name="Picture Placeholder 16"/>
          <p:cNvSpPr>
            <a:spLocks noGrp="1"/>
          </p:cNvSpPr>
          <p:nvPr>
            <p:ph type="pic" sz="quarter" idx="21"/>
          </p:nvPr>
        </p:nvSpPr>
        <p:spPr>
          <a:xfrm>
            <a:off x="1125304" y="1700784"/>
            <a:ext cx="3429000" cy="2065944"/>
          </a:xfrm>
        </p:spPr>
        <p:txBody>
          <a:bodyPr rtlCol="0">
            <a:normAutofit/>
          </a:bodyPr>
          <a:lstStyle/>
          <a:p>
            <a:pPr lvl="0"/>
            <a:endParaRPr lang="en-JM" noProof="0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JM" dirty="0"/>
              <a:t>Athens State University</a:t>
            </a: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2F3572-81AB-4E29-86CA-624E5B8F0E7B}" type="slidenum">
              <a:rPr lang="en-JM"/>
              <a:pPr>
                <a:defRPr/>
              </a:pPr>
              <a:t>‹#›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254483792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3200400" y="1189038"/>
            <a:ext cx="0" cy="26860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6096000" y="1189038"/>
            <a:ext cx="0" cy="26860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57200" y="1581150"/>
            <a:ext cx="2590800" cy="2362200"/>
          </a:xfrm>
        </p:spPr>
        <p:txBody>
          <a:bodyPr>
            <a:normAutofit/>
          </a:bodyPr>
          <a:lstStyle>
            <a:lvl1pPr>
              <a:buClr>
                <a:srgbClr val="0070C0"/>
              </a:buClr>
              <a:buSzPct val="120000"/>
              <a:buFont typeface="Courier New" pitchFamily="49" charset="0"/>
              <a:buChar char="o"/>
              <a:defRPr sz="1200"/>
            </a:lvl1pPr>
          </a:lstStyle>
          <a:p>
            <a:pPr lvl="0"/>
            <a:endParaRPr lang="en-JM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3352800" y="1581150"/>
            <a:ext cx="2590800" cy="2362200"/>
          </a:xfrm>
        </p:spPr>
        <p:txBody>
          <a:bodyPr>
            <a:normAutofit/>
          </a:bodyPr>
          <a:lstStyle>
            <a:lvl1pPr>
              <a:buClr>
                <a:srgbClr val="0070C0"/>
              </a:buClr>
              <a:buSzPct val="120000"/>
              <a:buFont typeface="Courier New" pitchFamily="49" charset="0"/>
              <a:buChar char="o"/>
              <a:defRPr sz="1200"/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6248400" y="1581150"/>
            <a:ext cx="2590800" cy="2362200"/>
          </a:xfrm>
        </p:spPr>
        <p:txBody>
          <a:bodyPr>
            <a:normAutofit/>
          </a:bodyPr>
          <a:lstStyle>
            <a:lvl1pPr>
              <a:buClr>
                <a:srgbClr val="0070C0"/>
              </a:buClr>
              <a:buSzPct val="120000"/>
              <a:buFont typeface="Courier New" pitchFamily="49" charset="0"/>
              <a:buChar char="o"/>
              <a:defRPr sz="1200"/>
            </a:lvl1pPr>
          </a:lstStyle>
          <a:p>
            <a:pPr lvl="0"/>
            <a:endParaRPr lang="en-JM" dirty="0"/>
          </a:p>
        </p:txBody>
      </p:sp>
      <p:sp>
        <p:nvSpPr>
          <p:cNvPr id="18" name="Content Placeholder 38"/>
          <p:cNvSpPr>
            <a:spLocks noGrp="1"/>
          </p:cNvSpPr>
          <p:nvPr>
            <p:ph sz="quarter" idx="37"/>
          </p:nvPr>
        </p:nvSpPr>
        <p:spPr>
          <a:xfrm>
            <a:off x="457200" y="1200150"/>
            <a:ext cx="2057400" cy="285750"/>
          </a:xfrm>
          <a:solidFill>
            <a:srgbClr val="006699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Futura LT 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1" name="Content Placeholder 38"/>
          <p:cNvSpPr>
            <a:spLocks noGrp="1"/>
          </p:cNvSpPr>
          <p:nvPr>
            <p:ph sz="quarter" idx="38"/>
          </p:nvPr>
        </p:nvSpPr>
        <p:spPr>
          <a:xfrm>
            <a:off x="3352800" y="1200150"/>
            <a:ext cx="2057400" cy="285750"/>
          </a:xfrm>
          <a:solidFill>
            <a:srgbClr val="006699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Futura LT 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Content Placeholder 38"/>
          <p:cNvSpPr>
            <a:spLocks noGrp="1"/>
          </p:cNvSpPr>
          <p:nvPr>
            <p:ph sz="quarter" idx="39"/>
          </p:nvPr>
        </p:nvSpPr>
        <p:spPr>
          <a:xfrm>
            <a:off x="6248400" y="1200150"/>
            <a:ext cx="2057400" cy="285750"/>
          </a:xfrm>
          <a:solidFill>
            <a:srgbClr val="006699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Futura LT 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4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JM" dirty="0"/>
              <a:t>Athens State University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CBE64E-01F7-4F54-850A-46ACD4C73C3A}" type="slidenum">
              <a:rPr lang="en-JM"/>
              <a:pPr>
                <a:defRPr/>
              </a:pPr>
              <a:t>‹#›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104030299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1E94F-F3DF-4937-BBB1-41B557DAF29B}" type="slidenum">
              <a:rPr lang="en-JM"/>
              <a:pPr>
                <a:defRPr/>
              </a:pPr>
              <a:t>‹#›</a:t>
            </a:fld>
            <a:endParaRPr lang="en-JM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JM" dirty="0"/>
              <a:t>Athens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916832696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JM" dirty="0"/>
              <a:t>Athens State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69420C-234E-4186-AEF0-0A35E6A32C4D}" type="slidenum">
              <a:rPr lang="en-JM"/>
              <a:pPr>
                <a:defRPr/>
              </a:pPr>
              <a:t>‹#›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69787753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62550"/>
          </a:xfrm>
        </p:spPr>
        <p:txBody>
          <a:bodyPr rtlCol="0">
            <a:normAutofit/>
          </a:bodyPr>
          <a:lstStyle/>
          <a:p>
            <a:pPr lvl="0"/>
            <a:endParaRPr lang="en-JM" noProof="0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01FD8-7056-4983-94A2-6425551D0716}" type="slidenum">
              <a:rPr lang="en-JM"/>
              <a:pPr>
                <a:defRPr/>
              </a:pPr>
              <a:t>‹#›</a:t>
            </a:fld>
            <a:endParaRPr lang="en-JM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JM" dirty="0"/>
              <a:t>Athens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3351237785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3"/>
          </p:nvPr>
        </p:nvSpPr>
        <p:spPr>
          <a:xfrm>
            <a:off x="533400" y="1200150"/>
            <a:ext cx="1828800" cy="1518666"/>
          </a:xfr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endParaRPr lang="en-JM" noProof="0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4"/>
          </p:nvPr>
        </p:nvSpPr>
        <p:spPr>
          <a:xfrm>
            <a:off x="2590800" y="1200150"/>
            <a:ext cx="1828800" cy="1518666"/>
          </a:xfr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endParaRPr lang="en-JM" noProof="0" dirty="0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/>
          </p:nvPr>
        </p:nvSpPr>
        <p:spPr>
          <a:xfrm>
            <a:off x="4648200" y="1200150"/>
            <a:ext cx="1828800" cy="1518666"/>
          </a:xfr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endParaRPr lang="en-JM" noProof="0" dirty="0"/>
          </a:p>
        </p:txBody>
      </p:sp>
      <p:sp>
        <p:nvSpPr>
          <p:cNvPr id="36" name="Picture Placeholder 29"/>
          <p:cNvSpPr>
            <a:spLocks noGrp="1"/>
          </p:cNvSpPr>
          <p:nvPr>
            <p:ph type="pic" sz="quarter" idx="16"/>
          </p:nvPr>
        </p:nvSpPr>
        <p:spPr>
          <a:xfrm>
            <a:off x="6705600" y="1200150"/>
            <a:ext cx="1828800" cy="1518666"/>
          </a:xfr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endParaRPr lang="en-JM" noProof="0" dirty="0"/>
          </a:p>
        </p:txBody>
      </p:sp>
      <p:sp>
        <p:nvSpPr>
          <p:cNvPr id="39" name="Content Placeholder 37"/>
          <p:cNvSpPr>
            <a:spLocks noGrp="1"/>
          </p:cNvSpPr>
          <p:nvPr>
            <p:ph sz="quarter" idx="18"/>
          </p:nvPr>
        </p:nvSpPr>
        <p:spPr>
          <a:xfrm>
            <a:off x="2514600" y="3238500"/>
            <a:ext cx="1901952" cy="323850"/>
          </a:xfrm>
        </p:spPr>
        <p:txBody>
          <a:bodyPr>
            <a:noAutofit/>
          </a:bodyPr>
          <a:lstStyle>
            <a:lvl1pPr>
              <a:buNone/>
              <a:defRPr sz="1600">
                <a:latin typeface="Futura LT Bold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40" name="Content Placeholder 37"/>
          <p:cNvSpPr>
            <a:spLocks noGrp="1"/>
          </p:cNvSpPr>
          <p:nvPr>
            <p:ph sz="quarter" idx="19"/>
          </p:nvPr>
        </p:nvSpPr>
        <p:spPr>
          <a:xfrm>
            <a:off x="4572000" y="3238500"/>
            <a:ext cx="1901952" cy="323850"/>
          </a:xfrm>
        </p:spPr>
        <p:txBody>
          <a:bodyPr>
            <a:noAutofit/>
          </a:bodyPr>
          <a:lstStyle>
            <a:lvl1pPr>
              <a:buNone/>
              <a:defRPr sz="1600">
                <a:latin typeface="Futura LT Bold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41" name="Content Placeholder 37"/>
          <p:cNvSpPr>
            <a:spLocks noGrp="1"/>
          </p:cNvSpPr>
          <p:nvPr>
            <p:ph sz="quarter" idx="20"/>
          </p:nvPr>
        </p:nvSpPr>
        <p:spPr>
          <a:xfrm>
            <a:off x="6629400" y="3238500"/>
            <a:ext cx="1901952" cy="323850"/>
          </a:xfrm>
        </p:spPr>
        <p:txBody>
          <a:bodyPr>
            <a:noAutofit/>
          </a:bodyPr>
          <a:lstStyle>
            <a:lvl1pPr>
              <a:buNone/>
              <a:defRPr sz="1600">
                <a:latin typeface="Futura LT Bold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37" name="Content Placeholder 37"/>
          <p:cNvSpPr>
            <a:spLocks noGrp="1"/>
          </p:cNvSpPr>
          <p:nvPr>
            <p:ph sz="quarter" idx="21"/>
          </p:nvPr>
        </p:nvSpPr>
        <p:spPr>
          <a:xfrm>
            <a:off x="457200" y="3238500"/>
            <a:ext cx="1901952" cy="323850"/>
          </a:xfrm>
        </p:spPr>
        <p:txBody>
          <a:bodyPr>
            <a:noAutofit/>
          </a:bodyPr>
          <a:lstStyle>
            <a:lvl1pPr>
              <a:buNone/>
              <a:defRPr sz="1600">
                <a:latin typeface="Futura LT Bold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5" name="Content Placeholder 37"/>
          <p:cNvSpPr>
            <a:spLocks noGrp="1"/>
          </p:cNvSpPr>
          <p:nvPr>
            <p:ph sz="quarter" idx="26"/>
          </p:nvPr>
        </p:nvSpPr>
        <p:spPr>
          <a:xfrm>
            <a:off x="2514600" y="3486150"/>
            <a:ext cx="1901952" cy="990600"/>
          </a:xfr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8" name="Content Placeholder 37"/>
          <p:cNvSpPr>
            <a:spLocks noGrp="1"/>
          </p:cNvSpPr>
          <p:nvPr>
            <p:ph sz="quarter" idx="27"/>
          </p:nvPr>
        </p:nvSpPr>
        <p:spPr>
          <a:xfrm>
            <a:off x="4572000" y="3486150"/>
            <a:ext cx="1901952" cy="990600"/>
          </a:xfr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9" name="Content Placeholder 37"/>
          <p:cNvSpPr>
            <a:spLocks noGrp="1"/>
          </p:cNvSpPr>
          <p:nvPr>
            <p:ph sz="quarter" idx="28"/>
          </p:nvPr>
        </p:nvSpPr>
        <p:spPr>
          <a:xfrm>
            <a:off x="6629400" y="3486150"/>
            <a:ext cx="1901952" cy="990600"/>
          </a:xfr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31" name="Content Placeholder 37"/>
          <p:cNvSpPr>
            <a:spLocks noGrp="1"/>
          </p:cNvSpPr>
          <p:nvPr>
            <p:ph sz="quarter" idx="29"/>
          </p:nvPr>
        </p:nvSpPr>
        <p:spPr>
          <a:xfrm>
            <a:off x="457200" y="3486150"/>
            <a:ext cx="1901952" cy="990600"/>
          </a:xfr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46" name="Text Placeholder 42"/>
          <p:cNvSpPr>
            <a:spLocks noGrp="1"/>
          </p:cNvSpPr>
          <p:nvPr>
            <p:ph type="body" sz="quarter" idx="25"/>
          </p:nvPr>
        </p:nvSpPr>
        <p:spPr>
          <a:xfrm>
            <a:off x="533400" y="2683764"/>
            <a:ext cx="1828800" cy="268986"/>
          </a:xfrm>
          <a:solidFill>
            <a:srgbClr val="006699"/>
          </a:solidFill>
        </p:spPr>
        <p:txBody>
          <a:bodyPr anchor="ctr">
            <a:noAutofit/>
          </a:bodyPr>
          <a:lstStyle>
            <a:lvl1pPr>
              <a:buNone/>
              <a:defRPr sz="1400">
                <a:solidFill>
                  <a:schemeClr val="bg1"/>
                </a:solidFill>
                <a:latin typeface="Futura LT 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42" name="Text Placeholder 42"/>
          <p:cNvSpPr>
            <a:spLocks noGrp="1"/>
          </p:cNvSpPr>
          <p:nvPr>
            <p:ph type="body" sz="quarter" idx="30"/>
          </p:nvPr>
        </p:nvSpPr>
        <p:spPr>
          <a:xfrm>
            <a:off x="2590800" y="2683764"/>
            <a:ext cx="1828800" cy="268986"/>
          </a:xfrm>
          <a:solidFill>
            <a:srgbClr val="006699"/>
          </a:solidFill>
        </p:spPr>
        <p:txBody>
          <a:bodyPr anchor="ctr">
            <a:noAutofit/>
          </a:bodyPr>
          <a:lstStyle>
            <a:lvl1pPr>
              <a:buNone/>
              <a:defRPr sz="1400">
                <a:solidFill>
                  <a:schemeClr val="bg1"/>
                </a:solidFill>
                <a:latin typeface="Futura LT 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47" name="Text Placeholder 42"/>
          <p:cNvSpPr>
            <a:spLocks noGrp="1"/>
          </p:cNvSpPr>
          <p:nvPr>
            <p:ph type="body" sz="quarter" idx="31"/>
          </p:nvPr>
        </p:nvSpPr>
        <p:spPr>
          <a:xfrm>
            <a:off x="4648200" y="2683764"/>
            <a:ext cx="1828800" cy="268986"/>
          </a:xfrm>
          <a:solidFill>
            <a:srgbClr val="006699"/>
          </a:solidFill>
        </p:spPr>
        <p:txBody>
          <a:bodyPr anchor="ctr">
            <a:noAutofit/>
          </a:bodyPr>
          <a:lstStyle>
            <a:lvl1pPr>
              <a:buNone/>
              <a:defRPr sz="1400">
                <a:solidFill>
                  <a:schemeClr val="bg1"/>
                </a:solidFill>
                <a:latin typeface="Futura LT 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48" name="Text Placeholder 42"/>
          <p:cNvSpPr>
            <a:spLocks noGrp="1"/>
          </p:cNvSpPr>
          <p:nvPr>
            <p:ph type="body" sz="quarter" idx="32"/>
          </p:nvPr>
        </p:nvSpPr>
        <p:spPr>
          <a:xfrm>
            <a:off x="6705600" y="2683764"/>
            <a:ext cx="1828800" cy="268986"/>
          </a:xfrm>
          <a:solidFill>
            <a:srgbClr val="006699"/>
          </a:solidFill>
        </p:spPr>
        <p:txBody>
          <a:bodyPr anchor="ctr">
            <a:noAutofit/>
          </a:bodyPr>
          <a:lstStyle>
            <a:lvl1pPr>
              <a:buNone/>
              <a:defRPr sz="1400">
                <a:solidFill>
                  <a:schemeClr val="bg1"/>
                </a:solidFill>
                <a:latin typeface="Futura LT 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1224A-2F11-47DF-968E-B4B80531719B}" type="slidenum">
              <a:rPr lang="en-JM"/>
              <a:pPr>
                <a:defRPr/>
              </a:pPr>
              <a:t>‹#›</a:t>
            </a:fld>
            <a:endParaRPr lang="en-JM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JM" dirty="0"/>
              <a:t>Athens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1837587332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/>
          </p:nvPr>
        </p:nvSpPr>
        <p:spPr>
          <a:xfrm>
            <a:off x="457200" y="990600"/>
            <a:ext cx="8229600" cy="514350"/>
          </a:xfrm>
        </p:spPr>
        <p:txBody>
          <a:bodyPr>
            <a:normAutofit/>
          </a:bodyPr>
          <a:lstStyle>
            <a:lvl1pPr>
              <a:buNone/>
              <a:defRPr sz="1300"/>
            </a:lvl1pPr>
          </a:lstStyle>
          <a:p>
            <a:pPr lvl="0"/>
            <a:endParaRPr lang="en-JM" dirty="0"/>
          </a:p>
        </p:txBody>
      </p:sp>
      <p:sp>
        <p:nvSpPr>
          <p:cNvPr id="26" name="Chart Placeholder 25"/>
          <p:cNvSpPr>
            <a:spLocks noGrp="1"/>
          </p:cNvSpPr>
          <p:nvPr>
            <p:ph type="chart" sz="quarter" idx="14"/>
          </p:nvPr>
        </p:nvSpPr>
        <p:spPr>
          <a:xfrm>
            <a:off x="304800" y="1657350"/>
            <a:ext cx="4572000" cy="2571750"/>
          </a:xfrm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endParaRPr lang="en-JM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562600" y="2266950"/>
            <a:ext cx="2667000" cy="1752600"/>
          </a:xfrm>
        </p:spPr>
        <p:txBody>
          <a:bodyPr>
            <a:normAutofit/>
          </a:bodyPr>
          <a:lstStyle>
            <a:lvl1pPr>
              <a:buNone/>
              <a:defRPr sz="11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endParaRPr lang="en-JM" dirty="0"/>
          </a:p>
        </p:txBody>
      </p:sp>
      <p:sp>
        <p:nvSpPr>
          <p:cNvPr id="11" name="Content Placeholder 38"/>
          <p:cNvSpPr>
            <a:spLocks noGrp="1"/>
          </p:cNvSpPr>
          <p:nvPr>
            <p:ph sz="quarter" idx="37"/>
          </p:nvPr>
        </p:nvSpPr>
        <p:spPr>
          <a:xfrm>
            <a:off x="5562600" y="1885950"/>
            <a:ext cx="2438400" cy="285750"/>
          </a:xfrm>
          <a:solidFill>
            <a:srgbClr val="006699"/>
          </a:solidFill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Futura LT 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3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EA995-827D-45F7-9EA0-026D244D56C6}" type="slidenum">
              <a:rPr lang="en-JM"/>
              <a:pPr>
                <a:defRPr/>
              </a:pPr>
              <a:t>‹#›</a:t>
            </a:fld>
            <a:endParaRPr lang="en-JM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JM" dirty="0"/>
              <a:t>Athens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3820600894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26" name="Chart Placeholder 25"/>
          <p:cNvSpPr>
            <a:spLocks noGrp="1"/>
          </p:cNvSpPr>
          <p:nvPr>
            <p:ph type="chart" sz="quarter" idx="14"/>
          </p:nvPr>
        </p:nvSpPr>
        <p:spPr>
          <a:xfrm>
            <a:off x="4343400" y="1123950"/>
            <a:ext cx="4343400" cy="3105150"/>
          </a:xfrm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endParaRPr lang="en-JM" noProof="0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533400" y="1352551"/>
            <a:ext cx="2217906" cy="2841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rgbClr val="0070C0"/>
                </a:solidFill>
                <a:latin typeface="Futura LT Bold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533400" y="1581150"/>
            <a:ext cx="2743200" cy="609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Futura LT Condensed"/>
                <a:cs typeface="Futura LT Condensed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533400" y="2419351"/>
            <a:ext cx="2217906" cy="2841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rgbClr val="0070C0"/>
                </a:solidFill>
                <a:latin typeface="Futura LT Bold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533400" y="2647950"/>
            <a:ext cx="2743200" cy="609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Futura LT Condensed"/>
                <a:cs typeface="Futura LT Condensed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533400" y="3486151"/>
            <a:ext cx="2217906" cy="2841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rgbClr val="0070C0"/>
                </a:solidFill>
                <a:latin typeface="Futura LT Bold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533400" y="3714750"/>
            <a:ext cx="2743200" cy="609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Futura LT Condensed"/>
                <a:cs typeface="Futura LT Condensed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41A89-FE03-4018-9355-2EF170E85CF3}" type="slidenum">
              <a:rPr lang="en-JM"/>
              <a:pPr>
                <a:defRPr/>
              </a:pPr>
              <a:t>‹#›</a:t>
            </a:fld>
            <a:endParaRPr lang="en-JM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JM" dirty="0"/>
              <a:t>Athens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3755860496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/>
          </p:nvPr>
        </p:nvSpPr>
        <p:spPr>
          <a:xfrm>
            <a:off x="457200" y="914400"/>
            <a:ext cx="8229600" cy="51435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en-JM" dirty="0"/>
          </a:p>
        </p:txBody>
      </p:sp>
      <p:sp>
        <p:nvSpPr>
          <p:cNvPr id="26" name="Chart Placeholder 25"/>
          <p:cNvSpPr>
            <a:spLocks noGrp="1"/>
          </p:cNvSpPr>
          <p:nvPr>
            <p:ph type="chart" sz="quarter" idx="14"/>
          </p:nvPr>
        </p:nvSpPr>
        <p:spPr>
          <a:xfrm>
            <a:off x="228600" y="1600200"/>
            <a:ext cx="4572000" cy="2647950"/>
          </a:xfrm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endParaRPr lang="en-JM" noProof="0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5867400" y="1809750"/>
            <a:ext cx="2667000" cy="5334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rgbClr val="006699"/>
                </a:solidFill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5867400" y="2419350"/>
            <a:ext cx="2667000" cy="5334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rgbClr val="006699"/>
                </a:solidFill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5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5867400" y="3028950"/>
            <a:ext cx="2667000" cy="5334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rgbClr val="006699"/>
                </a:solidFill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7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5867400" y="3638550"/>
            <a:ext cx="2667000" cy="5334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rgbClr val="006699"/>
                </a:solidFill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Content Placeholder 38"/>
          <p:cNvSpPr>
            <a:spLocks noGrp="1"/>
          </p:cNvSpPr>
          <p:nvPr>
            <p:ph sz="quarter" idx="37"/>
          </p:nvPr>
        </p:nvSpPr>
        <p:spPr>
          <a:xfrm>
            <a:off x="4876800" y="1935748"/>
            <a:ext cx="838200" cy="331202"/>
          </a:xfrm>
          <a:solidFill>
            <a:srgbClr val="006699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Futura LT 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9" name="Content Placeholder 38"/>
          <p:cNvSpPr>
            <a:spLocks noGrp="1"/>
          </p:cNvSpPr>
          <p:nvPr>
            <p:ph sz="quarter" idx="38"/>
          </p:nvPr>
        </p:nvSpPr>
        <p:spPr>
          <a:xfrm>
            <a:off x="4876800" y="2564398"/>
            <a:ext cx="838200" cy="388352"/>
          </a:xfrm>
          <a:solidFill>
            <a:srgbClr val="006699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Futura LT 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Content Placeholder 38"/>
          <p:cNvSpPr>
            <a:spLocks noGrp="1"/>
          </p:cNvSpPr>
          <p:nvPr>
            <p:ph sz="quarter" idx="39"/>
          </p:nvPr>
        </p:nvSpPr>
        <p:spPr>
          <a:xfrm>
            <a:off x="4876800" y="3173998"/>
            <a:ext cx="838200" cy="388352"/>
          </a:xfrm>
          <a:solidFill>
            <a:srgbClr val="006699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Futura LT 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Content Placeholder 38"/>
          <p:cNvSpPr>
            <a:spLocks noGrp="1"/>
          </p:cNvSpPr>
          <p:nvPr>
            <p:ph sz="quarter" idx="40"/>
          </p:nvPr>
        </p:nvSpPr>
        <p:spPr>
          <a:xfrm>
            <a:off x="4876800" y="3783598"/>
            <a:ext cx="838200" cy="388352"/>
          </a:xfrm>
          <a:solidFill>
            <a:srgbClr val="006699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Futura LT 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B9A1F-2C94-4411-8AE5-2C72312DA4E5}" type="slidenum">
              <a:rPr lang="en-JM"/>
              <a:pPr>
                <a:defRPr/>
              </a:pPr>
              <a:t>‹#›</a:t>
            </a:fld>
            <a:endParaRPr lang="en-JM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4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JM" dirty="0"/>
              <a:t>Athens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754246561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C0FD3-E1A0-412F-9E9D-8BBC0FFD82EB}" type="slidenum">
              <a:rPr lang="en-JM"/>
              <a:pPr>
                <a:defRPr/>
              </a:pPr>
              <a:t>‹#›</a:t>
            </a:fld>
            <a:endParaRPr lang="en-JM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JM" dirty="0"/>
              <a:t>Athens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234687578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/>
          </p:nvPr>
        </p:nvSpPr>
        <p:spPr>
          <a:xfrm>
            <a:off x="457200" y="914400"/>
            <a:ext cx="8229600" cy="51435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en-JM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5"/>
          </p:nvPr>
        </p:nvSpPr>
        <p:spPr>
          <a:xfrm>
            <a:off x="228600" y="1600200"/>
            <a:ext cx="4572000" cy="2628900"/>
          </a:xfrm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endParaRPr lang="en-JM" noProof="0" dirty="0"/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5867400" y="1809750"/>
            <a:ext cx="2667000" cy="5334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rgbClr val="006699"/>
                </a:solidFill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5867400" y="2419350"/>
            <a:ext cx="2667000" cy="5334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rgbClr val="006699"/>
                </a:solidFill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5867400" y="3028950"/>
            <a:ext cx="2667000" cy="5334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rgbClr val="006699"/>
                </a:solidFill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9"/>
          </p:nvPr>
        </p:nvSpPr>
        <p:spPr>
          <a:xfrm>
            <a:off x="5867400" y="3638550"/>
            <a:ext cx="2667000" cy="5334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rgbClr val="006699"/>
                </a:solidFill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3" name="Content Placeholder 38"/>
          <p:cNvSpPr>
            <a:spLocks noGrp="1"/>
          </p:cNvSpPr>
          <p:nvPr>
            <p:ph sz="quarter" idx="37"/>
          </p:nvPr>
        </p:nvSpPr>
        <p:spPr>
          <a:xfrm>
            <a:off x="4953000" y="1935748"/>
            <a:ext cx="762000" cy="331202"/>
          </a:xfrm>
          <a:solidFill>
            <a:srgbClr val="006699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Futura LT 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Content Placeholder 38"/>
          <p:cNvSpPr>
            <a:spLocks noGrp="1"/>
          </p:cNvSpPr>
          <p:nvPr>
            <p:ph sz="quarter" idx="38"/>
          </p:nvPr>
        </p:nvSpPr>
        <p:spPr>
          <a:xfrm>
            <a:off x="4953000" y="2564398"/>
            <a:ext cx="762000" cy="388352"/>
          </a:xfrm>
          <a:solidFill>
            <a:srgbClr val="006699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Futura LT 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5" name="Content Placeholder 38"/>
          <p:cNvSpPr>
            <a:spLocks noGrp="1"/>
          </p:cNvSpPr>
          <p:nvPr>
            <p:ph sz="quarter" idx="39"/>
          </p:nvPr>
        </p:nvSpPr>
        <p:spPr>
          <a:xfrm>
            <a:off x="4953000" y="3173998"/>
            <a:ext cx="762000" cy="388352"/>
          </a:xfrm>
          <a:solidFill>
            <a:srgbClr val="006699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Futura LT 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6" name="Content Placeholder 38"/>
          <p:cNvSpPr>
            <a:spLocks noGrp="1"/>
          </p:cNvSpPr>
          <p:nvPr>
            <p:ph sz="quarter" idx="40"/>
          </p:nvPr>
        </p:nvSpPr>
        <p:spPr>
          <a:xfrm>
            <a:off x="4953000" y="3783598"/>
            <a:ext cx="762000" cy="388352"/>
          </a:xfrm>
          <a:solidFill>
            <a:srgbClr val="006699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Futura LT 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D8B1B-AA20-45AC-920C-2BA9469A2BAB}" type="slidenum">
              <a:rPr lang="en-JM"/>
              <a:pPr>
                <a:defRPr/>
              </a:pPr>
              <a:t>‹#›</a:t>
            </a:fld>
            <a:endParaRPr lang="en-JM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4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JM" dirty="0"/>
              <a:t>Athens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1865643055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33400" y="990600"/>
            <a:ext cx="8001000" cy="2495550"/>
          </a:xfrm>
          <a:ln w="38100">
            <a:solidFill>
              <a:schemeClr val="bg1">
                <a:lumMod val="95000"/>
              </a:schemeClr>
            </a:solidFill>
            <a:miter lim="800000"/>
          </a:ln>
          <a:effectLst/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endParaRPr lang="en-JM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800600" y="3714750"/>
            <a:ext cx="3810000" cy="685800"/>
          </a:xfrm>
        </p:spPr>
        <p:txBody>
          <a:bodyPr>
            <a:noAutofit/>
          </a:bodyPr>
          <a:lstStyle>
            <a:lvl1pPr algn="r"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38"/>
          <p:cNvSpPr>
            <a:spLocks noGrp="1"/>
          </p:cNvSpPr>
          <p:nvPr>
            <p:ph sz="quarter" idx="36"/>
          </p:nvPr>
        </p:nvSpPr>
        <p:spPr>
          <a:xfrm>
            <a:off x="533400" y="3638550"/>
            <a:ext cx="2438400" cy="285750"/>
          </a:xfr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Futura LT 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5" name="Content Placeholder 38"/>
          <p:cNvSpPr>
            <a:spLocks noGrp="1"/>
          </p:cNvSpPr>
          <p:nvPr>
            <p:ph sz="quarter" idx="37"/>
          </p:nvPr>
        </p:nvSpPr>
        <p:spPr>
          <a:xfrm>
            <a:off x="533400" y="3943350"/>
            <a:ext cx="2971800" cy="285750"/>
          </a:xfrm>
          <a:solidFill>
            <a:srgbClr val="006699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Futura LT 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8"/>
          </p:nvPr>
        </p:nvSpPr>
        <p:spPr>
          <a:xfrm>
            <a:off x="457200" y="4781550"/>
            <a:ext cx="6019800" cy="293688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JM" dirty="0"/>
              <a:t>Athens State University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39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3A1400-DA19-4661-ACEB-849D8E2651C3}" type="slidenum">
              <a:rPr lang="en-JM"/>
              <a:pPr>
                <a:defRPr/>
              </a:pPr>
              <a:t>‹#›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296124534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533400" y="1123950"/>
            <a:ext cx="2286000" cy="1143000"/>
          </a:xfrm>
          <a:ln w="28575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endParaRPr lang="en-JM" noProof="0" dirty="0"/>
          </a:p>
        </p:txBody>
      </p:sp>
      <p:sp>
        <p:nvSpPr>
          <p:cNvPr id="14" name="Picture Placeholder 19"/>
          <p:cNvSpPr>
            <a:spLocks noGrp="1"/>
          </p:cNvSpPr>
          <p:nvPr>
            <p:ph type="pic" sz="quarter" idx="26"/>
          </p:nvPr>
        </p:nvSpPr>
        <p:spPr>
          <a:xfrm>
            <a:off x="3124200" y="1123950"/>
            <a:ext cx="2286000" cy="1143000"/>
          </a:xfrm>
          <a:ln w="28575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endParaRPr lang="en-JM" noProof="0" dirty="0"/>
          </a:p>
        </p:txBody>
      </p:sp>
      <p:sp>
        <p:nvSpPr>
          <p:cNvPr id="15" name="Picture Placeholder 19"/>
          <p:cNvSpPr>
            <a:spLocks noGrp="1"/>
          </p:cNvSpPr>
          <p:nvPr>
            <p:ph type="pic" sz="quarter" idx="27"/>
          </p:nvPr>
        </p:nvSpPr>
        <p:spPr>
          <a:xfrm>
            <a:off x="5715000" y="1123950"/>
            <a:ext cx="2286000" cy="1143000"/>
          </a:xfrm>
          <a:ln w="28575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endParaRPr lang="en-JM" noProof="0" dirty="0"/>
          </a:p>
        </p:txBody>
      </p:sp>
      <p:sp>
        <p:nvSpPr>
          <p:cNvPr id="16" name="Picture Placeholder 19"/>
          <p:cNvSpPr>
            <a:spLocks noGrp="1"/>
          </p:cNvSpPr>
          <p:nvPr>
            <p:ph type="pic" sz="quarter" idx="28"/>
          </p:nvPr>
        </p:nvSpPr>
        <p:spPr>
          <a:xfrm>
            <a:off x="533400" y="2876550"/>
            <a:ext cx="2286000" cy="1143000"/>
          </a:xfrm>
          <a:ln w="28575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endParaRPr lang="en-JM" noProof="0" dirty="0"/>
          </a:p>
        </p:txBody>
      </p:sp>
      <p:sp>
        <p:nvSpPr>
          <p:cNvPr id="17" name="Picture Placeholder 19"/>
          <p:cNvSpPr>
            <a:spLocks noGrp="1"/>
          </p:cNvSpPr>
          <p:nvPr>
            <p:ph type="pic" sz="quarter" idx="29"/>
          </p:nvPr>
        </p:nvSpPr>
        <p:spPr>
          <a:xfrm>
            <a:off x="3124200" y="2876550"/>
            <a:ext cx="2286000" cy="1143000"/>
          </a:xfrm>
          <a:ln w="28575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endParaRPr lang="en-JM" noProof="0" dirty="0"/>
          </a:p>
        </p:txBody>
      </p:sp>
      <p:sp>
        <p:nvSpPr>
          <p:cNvPr id="18" name="Picture Placeholder 19"/>
          <p:cNvSpPr>
            <a:spLocks noGrp="1"/>
          </p:cNvSpPr>
          <p:nvPr>
            <p:ph type="pic" sz="quarter" idx="30"/>
          </p:nvPr>
        </p:nvSpPr>
        <p:spPr>
          <a:xfrm>
            <a:off x="5715000" y="2876550"/>
            <a:ext cx="2286000" cy="1143000"/>
          </a:xfrm>
          <a:ln w="28575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endParaRPr lang="en-JM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31"/>
          </p:nvPr>
        </p:nvSpPr>
        <p:spPr>
          <a:xfrm>
            <a:off x="533400" y="2266950"/>
            <a:ext cx="2286000" cy="274320"/>
          </a:xfrm>
          <a:solidFill>
            <a:srgbClr val="006699"/>
          </a:solidFill>
        </p:spPr>
        <p:txBody>
          <a:bodyPr>
            <a:noAutofit/>
          </a:bodyPr>
          <a:lstStyle>
            <a:lvl1pPr>
              <a:buFontTx/>
              <a:buNone/>
              <a:defRPr sz="1400">
                <a:solidFill>
                  <a:schemeClr val="bg1"/>
                </a:solidFill>
                <a:latin typeface="Futura LT 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8"/>
          <p:cNvSpPr>
            <a:spLocks noGrp="1"/>
          </p:cNvSpPr>
          <p:nvPr>
            <p:ph type="body" sz="quarter" idx="37"/>
          </p:nvPr>
        </p:nvSpPr>
        <p:spPr>
          <a:xfrm>
            <a:off x="3124200" y="2266950"/>
            <a:ext cx="2286000" cy="274320"/>
          </a:xfrm>
          <a:solidFill>
            <a:srgbClr val="006699"/>
          </a:solidFill>
        </p:spPr>
        <p:txBody>
          <a:bodyPr>
            <a:noAutofit/>
          </a:bodyPr>
          <a:lstStyle>
            <a:lvl1pPr>
              <a:buFontTx/>
              <a:buNone/>
              <a:defRPr sz="1400">
                <a:solidFill>
                  <a:schemeClr val="bg1"/>
                </a:solidFill>
                <a:latin typeface="Futura LT 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8"/>
          <p:cNvSpPr>
            <a:spLocks noGrp="1"/>
          </p:cNvSpPr>
          <p:nvPr>
            <p:ph type="body" sz="quarter" idx="38"/>
          </p:nvPr>
        </p:nvSpPr>
        <p:spPr>
          <a:xfrm>
            <a:off x="5715000" y="2266950"/>
            <a:ext cx="2286000" cy="274320"/>
          </a:xfrm>
          <a:solidFill>
            <a:srgbClr val="006699"/>
          </a:solidFill>
        </p:spPr>
        <p:txBody>
          <a:bodyPr>
            <a:noAutofit/>
          </a:bodyPr>
          <a:lstStyle>
            <a:lvl1pPr>
              <a:buFontTx/>
              <a:buNone/>
              <a:defRPr sz="1400">
                <a:solidFill>
                  <a:schemeClr val="bg1"/>
                </a:solidFill>
                <a:latin typeface="Futura LT 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47" name="Text Placeholder 28"/>
          <p:cNvSpPr>
            <a:spLocks noGrp="1"/>
          </p:cNvSpPr>
          <p:nvPr>
            <p:ph type="body" sz="quarter" idx="39"/>
          </p:nvPr>
        </p:nvSpPr>
        <p:spPr>
          <a:xfrm>
            <a:off x="533400" y="4019550"/>
            <a:ext cx="2286000" cy="274320"/>
          </a:xfrm>
          <a:solidFill>
            <a:srgbClr val="006699"/>
          </a:solidFill>
        </p:spPr>
        <p:txBody>
          <a:bodyPr>
            <a:noAutofit/>
          </a:bodyPr>
          <a:lstStyle>
            <a:lvl1pPr>
              <a:buFontTx/>
              <a:buNone/>
              <a:defRPr sz="1400">
                <a:solidFill>
                  <a:schemeClr val="bg1"/>
                </a:solidFill>
                <a:latin typeface="Futura LT 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48" name="Text Placeholder 28"/>
          <p:cNvSpPr>
            <a:spLocks noGrp="1"/>
          </p:cNvSpPr>
          <p:nvPr>
            <p:ph type="body" sz="quarter" idx="40"/>
          </p:nvPr>
        </p:nvSpPr>
        <p:spPr>
          <a:xfrm>
            <a:off x="3124200" y="4019550"/>
            <a:ext cx="2286000" cy="274320"/>
          </a:xfrm>
          <a:solidFill>
            <a:srgbClr val="006699"/>
          </a:solidFill>
        </p:spPr>
        <p:txBody>
          <a:bodyPr>
            <a:noAutofit/>
          </a:bodyPr>
          <a:lstStyle>
            <a:lvl1pPr>
              <a:buFontTx/>
              <a:buNone/>
              <a:defRPr sz="1400">
                <a:solidFill>
                  <a:schemeClr val="bg1"/>
                </a:solidFill>
                <a:latin typeface="Futura LT 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49" name="Text Placeholder 28"/>
          <p:cNvSpPr>
            <a:spLocks noGrp="1"/>
          </p:cNvSpPr>
          <p:nvPr>
            <p:ph type="body" sz="quarter" idx="41"/>
          </p:nvPr>
        </p:nvSpPr>
        <p:spPr>
          <a:xfrm>
            <a:off x="5715000" y="4019550"/>
            <a:ext cx="2286000" cy="274320"/>
          </a:xfrm>
          <a:solidFill>
            <a:srgbClr val="006699"/>
          </a:solidFill>
        </p:spPr>
        <p:txBody>
          <a:bodyPr>
            <a:noAutofit/>
          </a:bodyPr>
          <a:lstStyle>
            <a:lvl1pPr>
              <a:buFontTx/>
              <a:buNone/>
              <a:defRPr sz="1400">
                <a:solidFill>
                  <a:schemeClr val="bg1"/>
                </a:solidFill>
                <a:latin typeface="Futura LT 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273FD-1EAA-4DF2-BA70-DD9012FAD4C2}" type="slidenum">
              <a:rPr lang="en-JM"/>
              <a:pPr>
                <a:defRPr/>
              </a:pPr>
              <a:t>‹#›</a:t>
            </a:fld>
            <a:endParaRPr lang="en-JM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4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JM" dirty="0"/>
              <a:t>Athens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3646124924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33400" y="1029612"/>
            <a:ext cx="7772400" cy="39914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latin typeface="Futura LT Condensed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3"/>
          </p:nvPr>
        </p:nvSpPr>
        <p:spPr>
          <a:xfrm>
            <a:off x="533400" y="1885951"/>
            <a:ext cx="762000" cy="718705"/>
          </a:xfrm>
          <a:prstGeom prst="round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rtlCol="0">
            <a:normAutofit/>
          </a:bodyPr>
          <a:lstStyle>
            <a:lvl1pPr>
              <a:defRPr sz="400"/>
            </a:lvl1pPr>
          </a:lstStyle>
          <a:p>
            <a:pPr lvl="0"/>
            <a:endParaRPr lang="en-JM" noProof="0" dirty="0"/>
          </a:p>
        </p:txBody>
      </p:sp>
      <p:sp>
        <p:nvSpPr>
          <p:cNvPr id="29" name="Picture Placeholder 27"/>
          <p:cNvSpPr>
            <a:spLocks noGrp="1"/>
          </p:cNvSpPr>
          <p:nvPr>
            <p:ph type="pic" sz="quarter" idx="14"/>
          </p:nvPr>
        </p:nvSpPr>
        <p:spPr>
          <a:xfrm>
            <a:off x="533400" y="3257551"/>
            <a:ext cx="762000" cy="718705"/>
          </a:xfrm>
          <a:prstGeom prst="round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rtlCol="0">
            <a:normAutofit/>
          </a:bodyPr>
          <a:lstStyle>
            <a:lvl1pPr>
              <a:defRPr sz="400"/>
            </a:lvl1pPr>
          </a:lstStyle>
          <a:p>
            <a:pPr lvl="0"/>
            <a:endParaRPr lang="en-JM" noProof="0" dirty="0"/>
          </a:p>
        </p:txBody>
      </p:sp>
      <p:sp>
        <p:nvSpPr>
          <p:cNvPr id="30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4724400" y="3257551"/>
            <a:ext cx="762000" cy="718705"/>
          </a:xfrm>
          <a:prstGeom prst="round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rtlCol="0">
            <a:normAutofit/>
          </a:bodyPr>
          <a:lstStyle>
            <a:lvl1pPr>
              <a:defRPr sz="400"/>
            </a:lvl1pPr>
          </a:lstStyle>
          <a:p>
            <a:pPr lvl="0"/>
            <a:endParaRPr lang="en-JM" noProof="0" dirty="0"/>
          </a:p>
        </p:txBody>
      </p:sp>
      <p:sp>
        <p:nvSpPr>
          <p:cNvPr id="31" name="Picture Placeholder 27"/>
          <p:cNvSpPr>
            <a:spLocks noGrp="1"/>
          </p:cNvSpPr>
          <p:nvPr>
            <p:ph type="pic" sz="quarter" idx="16"/>
          </p:nvPr>
        </p:nvSpPr>
        <p:spPr>
          <a:xfrm>
            <a:off x="4724400" y="1885951"/>
            <a:ext cx="762000" cy="718705"/>
          </a:xfrm>
          <a:prstGeom prst="round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rtlCol="0">
            <a:normAutofit/>
          </a:bodyPr>
          <a:lstStyle>
            <a:lvl1pPr>
              <a:defRPr sz="400"/>
            </a:lvl1pPr>
          </a:lstStyle>
          <a:p>
            <a:pPr lvl="0"/>
            <a:endParaRPr lang="en-JM" noProof="0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1371600" y="1809750"/>
            <a:ext cx="2209800" cy="228600"/>
          </a:xfrm>
        </p:spPr>
        <p:txBody>
          <a:bodyPr>
            <a:noAutofit/>
          </a:bodyPr>
          <a:lstStyle>
            <a:lvl1pPr>
              <a:buNone/>
              <a:defRPr sz="1600" b="0">
                <a:solidFill>
                  <a:srgbClr val="006699"/>
                </a:solidFill>
                <a:latin typeface="Futura LT Bold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8"/>
          </p:nvPr>
        </p:nvSpPr>
        <p:spPr>
          <a:xfrm>
            <a:off x="1371600" y="2076450"/>
            <a:ext cx="2971800" cy="800100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5562600" y="1809750"/>
            <a:ext cx="2209800" cy="228600"/>
          </a:xfrm>
        </p:spPr>
        <p:txBody>
          <a:bodyPr>
            <a:noAutofit/>
          </a:bodyPr>
          <a:lstStyle>
            <a:lvl1pPr>
              <a:buNone/>
              <a:defRPr sz="1600" b="0">
                <a:solidFill>
                  <a:srgbClr val="006699"/>
                </a:solidFill>
                <a:latin typeface="Futura LT Bold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7" name="Content Placeholder 34"/>
          <p:cNvSpPr>
            <a:spLocks noGrp="1"/>
          </p:cNvSpPr>
          <p:nvPr>
            <p:ph sz="quarter" idx="20"/>
          </p:nvPr>
        </p:nvSpPr>
        <p:spPr>
          <a:xfrm>
            <a:off x="5562600" y="2076450"/>
            <a:ext cx="2971800" cy="800100"/>
          </a:xfr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21"/>
          </p:nvPr>
        </p:nvSpPr>
        <p:spPr>
          <a:xfrm>
            <a:off x="1371600" y="3181350"/>
            <a:ext cx="2209800" cy="228600"/>
          </a:xfrm>
        </p:spPr>
        <p:txBody>
          <a:bodyPr>
            <a:noAutofit/>
          </a:bodyPr>
          <a:lstStyle>
            <a:lvl1pPr>
              <a:buNone/>
              <a:defRPr sz="1600" b="0">
                <a:solidFill>
                  <a:srgbClr val="006699"/>
                </a:solidFill>
                <a:latin typeface="Futura LT Bold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9" name="Content Placeholder 34"/>
          <p:cNvSpPr>
            <a:spLocks noGrp="1"/>
          </p:cNvSpPr>
          <p:nvPr>
            <p:ph sz="quarter" idx="22"/>
          </p:nvPr>
        </p:nvSpPr>
        <p:spPr>
          <a:xfrm>
            <a:off x="1371600" y="3448050"/>
            <a:ext cx="2971800" cy="800100"/>
          </a:xfr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23"/>
          </p:nvPr>
        </p:nvSpPr>
        <p:spPr>
          <a:xfrm>
            <a:off x="5562600" y="3181350"/>
            <a:ext cx="2209800" cy="228600"/>
          </a:xfrm>
        </p:spPr>
        <p:txBody>
          <a:bodyPr>
            <a:noAutofit/>
          </a:bodyPr>
          <a:lstStyle>
            <a:lvl1pPr>
              <a:buNone/>
              <a:defRPr sz="1600" b="0">
                <a:solidFill>
                  <a:srgbClr val="006699"/>
                </a:solidFill>
                <a:latin typeface="Futura LT Bold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41" name="Content Placeholder 34"/>
          <p:cNvSpPr>
            <a:spLocks noGrp="1"/>
          </p:cNvSpPr>
          <p:nvPr>
            <p:ph sz="quarter" idx="24"/>
          </p:nvPr>
        </p:nvSpPr>
        <p:spPr>
          <a:xfrm>
            <a:off x="5562600" y="3448050"/>
            <a:ext cx="2971800" cy="800100"/>
          </a:xfr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25"/>
          </p:nvPr>
        </p:nvSpPr>
        <p:spPr>
          <a:xfrm>
            <a:off x="533400" y="1047750"/>
            <a:ext cx="1905000" cy="381000"/>
          </a:xfrm>
        </p:spPr>
        <p:txBody>
          <a:bodyPr anchor="ctr">
            <a:normAutofit/>
          </a:bodyPr>
          <a:lstStyle>
            <a:lvl1pPr algn="ctr">
              <a:buNone/>
              <a:defRPr sz="1400">
                <a:latin typeface="Futura LT 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26"/>
          </p:nvPr>
        </p:nvSpPr>
        <p:spPr>
          <a:xfrm>
            <a:off x="2590800" y="1047750"/>
            <a:ext cx="2057400" cy="381000"/>
          </a:xfrm>
        </p:spPr>
        <p:txBody>
          <a:bodyPr anchor="ctr">
            <a:normAutofit/>
          </a:bodyPr>
          <a:lstStyle>
            <a:lvl1pPr algn="ctr">
              <a:buNone/>
              <a:defRPr sz="1400">
                <a:latin typeface="Futura LT 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2" name="Text Placeholder 25"/>
          <p:cNvSpPr>
            <a:spLocks noGrp="1"/>
          </p:cNvSpPr>
          <p:nvPr>
            <p:ph type="body" sz="quarter" idx="27"/>
          </p:nvPr>
        </p:nvSpPr>
        <p:spPr>
          <a:xfrm>
            <a:off x="4724400" y="1047750"/>
            <a:ext cx="1524000" cy="381000"/>
          </a:xfrm>
        </p:spPr>
        <p:txBody>
          <a:bodyPr anchor="ctr">
            <a:normAutofit/>
          </a:bodyPr>
          <a:lstStyle>
            <a:lvl1pPr algn="ctr">
              <a:buNone/>
              <a:defRPr sz="1400">
                <a:latin typeface="Futura LT 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28"/>
          </p:nvPr>
        </p:nvSpPr>
        <p:spPr>
          <a:xfrm>
            <a:off x="6400800" y="1047750"/>
            <a:ext cx="1828800" cy="381000"/>
          </a:xfrm>
        </p:spPr>
        <p:txBody>
          <a:bodyPr anchor="ctr">
            <a:normAutofit/>
          </a:bodyPr>
          <a:lstStyle>
            <a:lvl1pPr algn="ctr">
              <a:buNone/>
              <a:defRPr sz="1400">
                <a:latin typeface="Futura LT 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JM" dirty="0"/>
              <a:t>Athens State University</a:t>
            </a: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E903D7-1F55-4FFB-83F2-481211F38EE6}" type="slidenum">
              <a:rPr lang="en-JM"/>
              <a:pPr>
                <a:defRPr/>
              </a:pPr>
              <a:t>‹#›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100176353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533400" y="1428750"/>
            <a:ext cx="2362200" cy="2800350"/>
          </a:xfrm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JM" dirty="0"/>
          </a:p>
        </p:txBody>
      </p:sp>
      <p:sp>
        <p:nvSpPr>
          <p:cNvPr id="12" name="Content Placeholder 38"/>
          <p:cNvSpPr>
            <a:spLocks noGrp="1"/>
          </p:cNvSpPr>
          <p:nvPr>
            <p:ph sz="quarter" idx="39"/>
          </p:nvPr>
        </p:nvSpPr>
        <p:spPr>
          <a:xfrm>
            <a:off x="533400" y="1047750"/>
            <a:ext cx="2103120" cy="285750"/>
          </a:xfrm>
          <a:solidFill>
            <a:srgbClr val="006699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Futura LT 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Content Placeholder 38"/>
          <p:cNvSpPr>
            <a:spLocks noGrp="1"/>
          </p:cNvSpPr>
          <p:nvPr>
            <p:ph sz="quarter" idx="40"/>
          </p:nvPr>
        </p:nvSpPr>
        <p:spPr>
          <a:xfrm>
            <a:off x="3352800" y="1047750"/>
            <a:ext cx="2133600" cy="285750"/>
          </a:xfrm>
          <a:solidFill>
            <a:srgbClr val="006699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Futura LT 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8" name="Content Placeholder 38"/>
          <p:cNvSpPr>
            <a:spLocks noGrp="1"/>
          </p:cNvSpPr>
          <p:nvPr>
            <p:ph sz="quarter" idx="41"/>
          </p:nvPr>
        </p:nvSpPr>
        <p:spPr>
          <a:xfrm>
            <a:off x="6248400" y="1047750"/>
            <a:ext cx="2133600" cy="285750"/>
          </a:xfrm>
          <a:solidFill>
            <a:srgbClr val="006699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Futura LT 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42"/>
          </p:nvPr>
        </p:nvSpPr>
        <p:spPr>
          <a:xfrm>
            <a:off x="3352800" y="1428750"/>
            <a:ext cx="2362200" cy="2800350"/>
          </a:xfrm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JM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43"/>
          </p:nvPr>
        </p:nvSpPr>
        <p:spPr>
          <a:xfrm>
            <a:off x="6248400" y="1428750"/>
            <a:ext cx="2362200" cy="2800350"/>
          </a:xfrm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2FD8A-2D07-43F3-A126-76BC70E4FFF6}" type="slidenum">
              <a:rPr lang="en-JM"/>
              <a:pPr>
                <a:defRPr/>
              </a:pPr>
              <a:t>‹#›</a:t>
            </a:fld>
            <a:endParaRPr lang="en-JM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JM" dirty="0"/>
              <a:t>Athens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2850958558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1"/>
            <a:ext cx="7620000" cy="42267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1" y="1504950"/>
            <a:ext cx="3654357" cy="2952750"/>
          </a:xfrm>
        </p:spPr>
        <p:txBody>
          <a:bodyPr>
            <a:norm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800600" y="1504950"/>
            <a:ext cx="3733800" cy="2971800"/>
          </a:xfrm>
        </p:spPr>
        <p:txBody>
          <a:bodyPr>
            <a:norm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38"/>
          <p:cNvSpPr>
            <a:spLocks noGrp="1"/>
          </p:cNvSpPr>
          <p:nvPr>
            <p:ph sz="quarter" idx="39"/>
          </p:nvPr>
        </p:nvSpPr>
        <p:spPr>
          <a:xfrm>
            <a:off x="609600" y="1047750"/>
            <a:ext cx="2819400" cy="285750"/>
          </a:xfrm>
          <a:solidFill>
            <a:srgbClr val="006699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Futura LT 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Content Placeholder 38"/>
          <p:cNvSpPr>
            <a:spLocks noGrp="1"/>
          </p:cNvSpPr>
          <p:nvPr>
            <p:ph sz="quarter" idx="40"/>
          </p:nvPr>
        </p:nvSpPr>
        <p:spPr>
          <a:xfrm>
            <a:off x="4800600" y="1047750"/>
            <a:ext cx="2819400" cy="285750"/>
          </a:xfrm>
          <a:solidFill>
            <a:srgbClr val="006699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Futura LT 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B27E2-B4FC-4DE2-9D62-D0489B5369A3}" type="slidenum">
              <a:rPr lang="en-JM"/>
              <a:pPr>
                <a:defRPr/>
              </a:pPr>
              <a:t>‹#›</a:t>
            </a:fld>
            <a:endParaRPr lang="en-JM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JM" dirty="0"/>
              <a:t>Athens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3722127782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1"/>
            <a:ext cx="7620000" cy="42267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990600"/>
            <a:ext cx="8229600" cy="514350"/>
          </a:xfrm>
        </p:spPr>
        <p:txBody>
          <a:bodyPr>
            <a:noAutofit/>
          </a:bodyPr>
          <a:lstStyle>
            <a:lvl1pPr>
              <a:buNone/>
              <a:defRPr sz="1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533400" y="1790700"/>
            <a:ext cx="4419600" cy="2457450"/>
          </a:xfrm>
          <a:ln w="38100">
            <a:solidFill>
              <a:schemeClr val="bg1"/>
            </a:solidFill>
            <a:miter lim="800000"/>
          </a:ln>
          <a:effectLst/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endParaRPr lang="en-JM" noProof="0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5257800" y="3790950"/>
            <a:ext cx="3429000" cy="4572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5257800" y="2419350"/>
            <a:ext cx="3429000" cy="12192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JM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5257800" y="1733550"/>
            <a:ext cx="3429000" cy="4572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99DD8-C017-45D9-A565-7A5B4710BF99}" type="slidenum">
              <a:rPr lang="en-JM"/>
              <a:pPr>
                <a:defRPr/>
              </a:pPr>
              <a:t>‹#›</a:t>
            </a:fld>
            <a:endParaRPr lang="en-JM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JM" dirty="0"/>
              <a:t>Athens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370584178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1047750"/>
            <a:ext cx="9144000" cy="2819400"/>
          </a:xfrm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endParaRPr lang="en-JM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1"/>
            <a:ext cx="7620000" cy="42267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04800" y="4019550"/>
            <a:ext cx="8534400" cy="533400"/>
          </a:xfrm>
        </p:spPr>
        <p:txBody>
          <a:bodyPr>
            <a:normAutofit/>
          </a:bodyPr>
          <a:lstStyle>
            <a:lvl1pPr>
              <a:buClr>
                <a:srgbClr val="0FCED3"/>
              </a:buClr>
              <a:buFontTx/>
              <a:buNone/>
              <a:defRPr sz="1100"/>
            </a:lvl1pPr>
          </a:lstStyle>
          <a:p>
            <a:pPr lvl="0"/>
            <a:endParaRPr lang="en-JM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6CAFC-D344-49A8-A4D4-E688D7E90574}" type="slidenum">
              <a:rPr lang="en-JM"/>
              <a:pPr>
                <a:defRPr/>
              </a:pPr>
              <a:t>‹#›</a:t>
            </a:fld>
            <a:endParaRPr lang="en-JM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JM" dirty="0"/>
              <a:t>Athens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1773223009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1123950"/>
            <a:ext cx="5181600" cy="3276600"/>
          </a:xfrm>
          <a:effectLst/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endParaRPr lang="en-JM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1"/>
            <a:ext cx="7620000" cy="42267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1" name="Content Placeholder 38"/>
          <p:cNvSpPr>
            <a:spLocks noGrp="1"/>
          </p:cNvSpPr>
          <p:nvPr>
            <p:ph sz="quarter" idx="37"/>
          </p:nvPr>
        </p:nvSpPr>
        <p:spPr>
          <a:xfrm>
            <a:off x="5410200" y="1498854"/>
            <a:ext cx="2971800" cy="310896"/>
          </a:xfrm>
          <a:solidFill>
            <a:srgbClr val="006699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Futura LT 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0" name="Content Placeholder 38"/>
          <p:cNvSpPr>
            <a:spLocks noGrp="1"/>
          </p:cNvSpPr>
          <p:nvPr>
            <p:ph sz="quarter" idx="36"/>
          </p:nvPr>
        </p:nvSpPr>
        <p:spPr>
          <a:xfrm>
            <a:off x="5410200" y="1143000"/>
            <a:ext cx="2438400" cy="285750"/>
          </a:xfr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Futura LT 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5410200" y="2114550"/>
            <a:ext cx="3429000" cy="4572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JM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1"/>
          </p:nvPr>
        </p:nvSpPr>
        <p:spPr>
          <a:xfrm>
            <a:off x="5410200" y="2724150"/>
            <a:ext cx="3429000" cy="11430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JM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42"/>
          </p:nvPr>
        </p:nvSpPr>
        <p:spPr>
          <a:xfrm>
            <a:off x="5410200" y="3943350"/>
            <a:ext cx="3429000" cy="4572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7E5F6-59C4-44E7-88A3-8CDCD4A87754}" type="slidenum">
              <a:rPr lang="en-JM"/>
              <a:pPr>
                <a:defRPr/>
              </a:pPr>
              <a:t>‹#›</a:t>
            </a:fld>
            <a:endParaRPr lang="en-JM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4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JM" dirty="0"/>
              <a:t>Athens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1416401068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1"/>
            <a:ext cx="7620000" cy="42267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533400" y="1619250"/>
            <a:ext cx="7848600" cy="2286000"/>
          </a:xfrm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endParaRPr lang="en-JM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57200" y="1085850"/>
            <a:ext cx="8229600" cy="285750"/>
          </a:xfrm>
        </p:spPr>
        <p:txBody>
          <a:bodyPr>
            <a:noAutofit/>
          </a:bodyPr>
          <a:lstStyle>
            <a:lvl1pPr algn="l">
              <a:buNone/>
              <a:defRPr sz="1400" b="0">
                <a:latin typeface="Futura LT Bold"/>
                <a:cs typeface="Futura LT Bold"/>
              </a:defRPr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533400" y="4019550"/>
            <a:ext cx="7924800" cy="457200"/>
          </a:xfr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3305F-C108-4934-87DC-EDEAF28B3465}" type="slidenum">
              <a:rPr lang="en-JM"/>
              <a:pPr>
                <a:defRPr/>
              </a:pPr>
              <a:t>‹#›</a:t>
            </a:fld>
            <a:endParaRPr lang="en-JM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JM" dirty="0"/>
              <a:t>Athens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1533389450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2800" b="0" cap="all"/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185C4-1512-40CD-ADFB-D85F07D28994}" type="slidenum">
              <a:rPr lang="en-JM"/>
              <a:pPr>
                <a:defRPr/>
              </a:pPr>
              <a:t>‹#›</a:t>
            </a:fld>
            <a:endParaRPr lang="en-JM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JM" dirty="0"/>
              <a:t>Athens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1811520211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Are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533400" y="1543050"/>
            <a:ext cx="3048000" cy="914400"/>
          </a:xfr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/>
          </p:nvPr>
        </p:nvSpPr>
        <p:spPr>
          <a:xfrm>
            <a:off x="4343400" y="1543050"/>
            <a:ext cx="3048000" cy="914400"/>
          </a:xfr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533400" y="3371850"/>
            <a:ext cx="3048000" cy="914400"/>
          </a:xfr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4343400" y="3371850"/>
            <a:ext cx="3048000" cy="914400"/>
          </a:xfr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7"/>
          </p:nvPr>
        </p:nvSpPr>
        <p:spPr>
          <a:xfrm>
            <a:off x="533400" y="1123950"/>
            <a:ext cx="2438400" cy="285750"/>
          </a:xfrm>
          <a:solidFill>
            <a:srgbClr val="006699"/>
          </a:solidFill>
          <a:ln>
            <a:noFill/>
          </a:ln>
        </p:spPr>
        <p:txBody>
          <a:bodyPr>
            <a:noAutofit/>
          </a:bodyPr>
          <a:lstStyle>
            <a:lvl1pPr>
              <a:buNone/>
              <a:defRPr sz="1500" b="0">
                <a:solidFill>
                  <a:schemeClr val="bg1"/>
                </a:solidFill>
                <a:latin typeface="Futura LT Bold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18"/>
          </p:nvPr>
        </p:nvSpPr>
        <p:spPr>
          <a:xfrm>
            <a:off x="4343400" y="1123950"/>
            <a:ext cx="2514600" cy="285750"/>
          </a:xfrm>
          <a:solidFill>
            <a:srgbClr val="006699"/>
          </a:solidFill>
          <a:ln>
            <a:noFill/>
          </a:ln>
        </p:spPr>
        <p:txBody>
          <a:bodyPr>
            <a:noAutofit/>
          </a:bodyPr>
          <a:lstStyle>
            <a:lvl1pPr>
              <a:buNone/>
              <a:defRPr sz="1500" b="0">
                <a:solidFill>
                  <a:schemeClr val="bg1"/>
                </a:solidFill>
                <a:latin typeface="Futura LT Bold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20"/>
          </p:nvPr>
        </p:nvSpPr>
        <p:spPr>
          <a:xfrm>
            <a:off x="533400" y="2971800"/>
            <a:ext cx="2590800" cy="285750"/>
          </a:xfrm>
          <a:solidFill>
            <a:srgbClr val="006699"/>
          </a:solidFill>
          <a:ln>
            <a:noFill/>
          </a:ln>
        </p:spPr>
        <p:txBody>
          <a:bodyPr>
            <a:noAutofit/>
          </a:bodyPr>
          <a:lstStyle>
            <a:lvl1pPr>
              <a:buNone/>
              <a:defRPr sz="1500" b="0">
                <a:solidFill>
                  <a:schemeClr val="bg1"/>
                </a:solidFill>
                <a:latin typeface="Futura LT Bold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19"/>
          </p:nvPr>
        </p:nvSpPr>
        <p:spPr>
          <a:xfrm>
            <a:off x="4343400" y="2971800"/>
            <a:ext cx="2514600" cy="285750"/>
          </a:xfrm>
          <a:solidFill>
            <a:srgbClr val="006699"/>
          </a:solidFill>
          <a:ln>
            <a:noFill/>
          </a:ln>
        </p:spPr>
        <p:txBody>
          <a:bodyPr>
            <a:noAutofit/>
          </a:bodyPr>
          <a:lstStyle>
            <a:lvl1pPr>
              <a:buNone/>
              <a:defRPr sz="1500" b="0">
                <a:solidFill>
                  <a:schemeClr val="bg1"/>
                </a:solidFill>
                <a:latin typeface="Futura LT Bold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E5A51-5E4F-433D-A4D7-59F7209C4063}" type="slidenum">
              <a:rPr lang="en-JM"/>
              <a:pPr>
                <a:defRPr/>
              </a:pPr>
              <a:t>‹#›</a:t>
            </a:fld>
            <a:endParaRPr lang="en-JM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JM" dirty="0"/>
              <a:t>Athens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3707543779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" y="1619250"/>
            <a:ext cx="3962400" cy="2400300"/>
          </a:xfrm>
          <a:ln w="38100">
            <a:solidFill>
              <a:schemeClr val="bg1"/>
            </a:solidFill>
            <a:miter lim="800000"/>
          </a:ln>
          <a:effectLst/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endParaRPr lang="en-JM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1009650"/>
            <a:ext cx="8077200" cy="34290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06699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172200" y="1733550"/>
            <a:ext cx="2438400" cy="304800"/>
          </a:xfrm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JM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172200" y="2038350"/>
            <a:ext cx="2438400" cy="304800"/>
          </a:xfrm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JM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6172200" y="2343150"/>
            <a:ext cx="2438400" cy="304800"/>
          </a:xfrm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JM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6172200" y="2647950"/>
            <a:ext cx="2438400" cy="304800"/>
          </a:xfrm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5867400" y="3181350"/>
            <a:ext cx="2743200" cy="304800"/>
          </a:xfrm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JM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5867400" y="3486150"/>
            <a:ext cx="2743200" cy="304800"/>
          </a:xfrm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JM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8200" y="1733550"/>
            <a:ext cx="1447800" cy="304800"/>
          </a:xfrm>
        </p:spPr>
        <p:txBody>
          <a:bodyPr>
            <a:normAutofit/>
          </a:bodyPr>
          <a:lstStyle>
            <a:lvl1pPr algn="r">
              <a:buNone/>
              <a:defRPr sz="1400">
                <a:solidFill>
                  <a:srgbClr val="006699"/>
                </a:solidFill>
                <a:latin typeface="Futura LT 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8200" y="2038350"/>
            <a:ext cx="1447800" cy="304800"/>
          </a:xfrm>
        </p:spPr>
        <p:txBody>
          <a:bodyPr>
            <a:normAutofit/>
          </a:bodyPr>
          <a:lstStyle>
            <a:lvl1pPr algn="r">
              <a:buNone/>
              <a:defRPr sz="1400">
                <a:solidFill>
                  <a:srgbClr val="006699"/>
                </a:solidFill>
                <a:latin typeface="Futura LT 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48200" y="2343150"/>
            <a:ext cx="1447800" cy="304800"/>
          </a:xfrm>
        </p:spPr>
        <p:txBody>
          <a:bodyPr>
            <a:normAutofit/>
          </a:bodyPr>
          <a:lstStyle>
            <a:lvl1pPr algn="r">
              <a:buNone/>
              <a:defRPr sz="1400">
                <a:solidFill>
                  <a:srgbClr val="006699"/>
                </a:solidFill>
                <a:latin typeface="Futura LT 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4648200" y="2647950"/>
            <a:ext cx="1447800" cy="304800"/>
          </a:xfrm>
        </p:spPr>
        <p:txBody>
          <a:bodyPr>
            <a:normAutofit/>
          </a:bodyPr>
          <a:lstStyle>
            <a:lvl1pPr algn="r">
              <a:buNone/>
              <a:defRPr sz="1400">
                <a:solidFill>
                  <a:srgbClr val="006699"/>
                </a:solidFill>
                <a:latin typeface="Futura LT 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83CF4-0A4A-49F5-ACDB-1F2F711C3001}" type="slidenum">
              <a:rPr lang="en-JM"/>
              <a:pPr>
                <a:defRPr/>
              </a:pPr>
              <a:t>‹#›</a:t>
            </a:fld>
            <a:endParaRPr lang="en-JM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JM" dirty="0"/>
              <a:t>Athens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3003622598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1695450"/>
            <a:ext cx="228600" cy="1295400"/>
          </a:xfrm>
          <a:prstGeom prst="rect">
            <a:avLst/>
          </a:prstGeom>
          <a:solidFill>
            <a:srgbClr val="006699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sz="1600" dirty="0">
              <a:solidFill>
                <a:schemeClr val="tx1">
                  <a:lumMod val="95000"/>
                  <a:lumOff val="5000"/>
                </a:schemeClr>
              </a:solidFill>
              <a:latin typeface="Futura LT Bold"/>
            </a:endParaRPr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0" y="2297113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 bwMode="auto">
          <a:xfrm>
            <a:off x="0" y="2343150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81000" y="1657350"/>
            <a:ext cx="8153400" cy="1219200"/>
          </a:xfrm>
        </p:spPr>
        <p:txBody>
          <a:bodyPr>
            <a:normAutofit/>
          </a:bodyPr>
          <a:lstStyle>
            <a:lvl1pPr algn="l">
              <a:buNone/>
              <a:defRPr sz="6000">
                <a:latin typeface="Futura LT 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2952750"/>
            <a:ext cx="6477000" cy="571500"/>
          </a:xfrm>
        </p:spPr>
        <p:txBody>
          <a:bodyPr>
            <a:noAutofit/>
          </a:bodyPr>
          <a:lstStyle>
            <a:lvl1pPr algn="l"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JM" dirty="0"/>
              <a:t>Athens State University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7A130A-C58B-4E18-A05D-0552B795CB5A}" type="slidenum">
              <a:rPr lang="en-JM"/>
              <a:pPr>
                <a:defRPr/>
              </a:pPr>
              <a:t>‹#›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843346018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1695450"/>
            <a:ext cx="228600" cy="1295400"/>
          </a:xfrm>
          <a:prstGeom prst="rect">
            <a:avLst/>
          </a:prstGeom>
          <a:solidFill>
            <a:srgbClr val="006699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sz="1600" dirty="0">
              <a:solidFill>
                <a:schemeClr val="tx1">
                  <a:lumMod val="95000"/>
                  <a:lumOff val="5000"/>
                </a:schemeClr>
              </a:solidFill>
              <a:latin typeface="Futura LT Bold"/>
            </a:endParaRPr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0" y="2297113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 bwMode="auto">
          <a:xfrm>
            <a:off x="0" y="2343150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hlinkClick r:id="" action="ppaction://hlinkshowjump?jump=nextslide" highlightClick="1"/>
          </p:cNvPr>
          <p:cNvSpPr>
            <a:spLocks noChangeArrowheads="1"/>
          </p:cNvSpPr>
          <p:nvPr userDrawn="1"/>
        </p:nvSpPr>
        <p:spPr bwMode="auto">
          <a:xfrm>
            <a:off x="8382000" y="4781550"/>
            <a:ext cx="274638" cy="274638"/>
          </a:xfrm>
          <a:prstGeom prst="ellipse">
            <a:avLst/>
          </a:prstGeom>
          <a:solidFill>
            <a:srgbClr val="F2F2F2"/>
          </a:solidFill>
          <a:ln>
            <a:noFill/>
          </a:ln>
          <a:effectLst>
            <a:outerShdw blurRad="63500" sx="102000" sy="102000" algn="ct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sz="1400" b="1" dirty="0">
              <a:solidFill>
                <a:schemeClr val="bg1">
                  <a:lumMod val="75000"/>
                </a:schemeClr>
              </a:solidFill>
              <a:latin typeface="Futura LT Condensed"/>
              <a:ea typeface="+mn-ea"/>
              <a:cs typeface="Futura LT Condensed"/>
            </a:endParaRPr>
          </a:p>
        </p:txBody>
      </p:sp>
      <p:sp>
        <p:nvSpPr>
          <p:cNvPr id="10" name="Oval 9">
            <a:hlinkClick r:id="" action="ppaction://hlinkshowjump?jump=previousslide" highlightClick="1"/>
          </p:cNvPr>
          <p:cNvSpPr>
            <a:spLocks noChangeArrowheads="1"/>
          </p:cNvSpPr>
          <p:nvPr userDrawn="1"/>
        </p:nvSpPr>
        <p:spPr bwMode="auto">
          <a:xfrm>
            <a:off x="8035925" y="4781550"/>
            <a:ext cx="274638" cy="274638"/>
          </a:xfrm>
          <a:prstGeom prst="ellipse">
            <a:avLst/>
          </a:prstGeom>
          <a:solidFill>
            <a:srgbClr val="F2F2F2"/>
          </a:solidFill>
          <a:ln>
            <a:noFill/>
          </a:ln>
          <a:effectLst>
            <a:outerShdw blurRad="63500" sx="102000" sy="102000" algn="ct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sz="1400" b="1" dirty="0">
              <a:solidFill>
                <a:schemeClr val="bg1">
                  <a:lumMod val="75000"/>
                </a:schemeClr>
              </a:solidFill>
              <a:latin typeface="Futura LT Condensed"/>
              <a:ea typeface="+mn-ea"/>
              <a:cs typeface="Futura LT Condensed"/>
            </a:endParaRPr>
          </a:p>
        </p:txBody>
      </p:sp>
      <p:sp>
        <p:nvSpPr>
          <p:cNvPr id="12" name="Chevron 11"/>
          <p:cNvSpPr/>
          <p:nvPr userDrawn="1"/>
        </p:nvSpPr>
        <p:spPr>
          <a:xfrm flipH="1">
            <a:off x="8123238" y="4864101"/>
            <a:ext cx="82550" cy="100013"/>
          </a:xfrm>
          <a:prstGeom prst="chevron">
            <a:avLst>
              <a:gd name="adj" fmla="val 79255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solidFill>
                <a:schemeClr val="tx1"/>
              </a:solidFill>
              <a:latin typeface="Futura LT Condensed"/>
            </a:endParaRPr>
          </a:p>
        </p:txBody>
      </p:sp>
      <p:sp>
        <p:nvSpPr>
          <p:cNvPr id="13" name="Chevron 12"/>
          <p:cNvSpPr/>
          <p:nvPr userDrawn="1"/>
        </p:nvSpPr>
        <p:spPr>
          <a:xfrm>
            <a:off x="8474077" y="4864101"/>
            <a:ext cx="80963" cy="100013"/>
          </a:xfrm>
          <a:prstGeom prst="chevron">
            <a:avLst>
              <a:gd name="adj" fmla="val 79255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solidFill>
                <a:schemeClr val="tx1"/>
              </a:solidFill>
              <a:latin typeface="Futura LT Condensed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81000" y="1657350"/>
            <a:ext cx="8153400" cy="1219200"/>
          </a:xfrm>
        </p:spPr>
        <p:txBody>
          <a:bodyPr>
            <a:normAutofit/>
          </a:bodyPr>
          <a:lstStyle>
            <a:lvl1pPr algn="l">
              <a:buNone/>
              <a:defRPr sz="6000">
                <a:latin typeface="Futura LT 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2952750"/>
            <a:ext cx="6477000" cy="571500"/>
          </a:xfrm>
        </p:spPr>
        <p:txBody>
          <a:bodyPr>
            <a:noAutofit/>
          </a:bodyPr>
          <a:lstStyle>
            <a:lvl1pPr algn="l"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F0D71A-465F-4AB2-B9FB-202E196DD8D6}" type="slidenum">
              <a:rPr lang="en-JM"/>
              <a:pPr>
                <a:defRPr/>
              </a:pPr>
              <a:t>‹#›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569987974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47751"/>
            <a:ext cx="40386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47751"/>
            <a:ext cx="40386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C993A-98E7-4461-989F-972C4B4A53AF}" type="slidenum">
              <a:rPr lang="en-JM"/>
              <a:pPr>
                <a:defRPr/>
              </a:pPr>
              <a:t>‹#›</a:t>
            </a:fld>
            <a:endParaRPr lang="en-JM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JM" dirty="0"/>
              <a:t>Athens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1787759342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71551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700" b="0">
                <a:solidFill>
                  <a:srgbClr val="006699"/>
                </a:solidFill>
                <a:latin typeface="Futura LT 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51371"/>
            <a:ext cx="4040188" cy="2963466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971551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700" b="0">
                <a:solidFill>
                  <a:srgbClr val="006699"/>
                </a:solidFill>
                <a:latin typeface="Futura LT 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451371"/>
            <a:ext cx="4041775" cy="2963466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EC885-6D61-4DFF-9608-C51C62111449}" type="slidenum">
              <a:rPr lang="en-JM"/>
              <a:pPr>
                <a:defRPr/>
              </a:pPr>
              <a:t>‹#›</a:t>
            </a:fld>
            <a:endParaRPr lang="en-JM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JM" dirty="0"/>
              <a:t>Athens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3755956346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6CD8E-D415-4728-8D1F-66F4010DD0F2}" type="slidenum">
              <a:rPr lang="en-JM"/>
              <a:pPr>
                <a:defRPr/>
              </a:pPr>
              <a:t>‹#›</a:t>
            </a:fld>
            <a:endParaRPr lang="en-JM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JM" dirty="0"/>
              <a:t>Athens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83583904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533400" y="1352551"/>
            <a:ext cx="2743200" cy="35146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rgbClr val="006699"/>
                </a:solidFill>
                <a:latin typeface="Futura LT Bold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533400" y="1581150"/>
            <a:ext cx="2743200" cy="609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Futura LT Condensed"/>
                <a:cs typeface="Futura LT Condensed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533400" y="2419351"/>
            <a:ext cx="2743200" cy="35146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rgbClr val="006699"/>
                </a:solidFill>
                <a:latin typeface="Futura LT Bold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533400" y="2647950"/>
            <a:ext cx="2743200" cy="609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Futura LT Condensed"/>
                <a:cs typeface="Futura LT Condensed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533400" y="3486151"/>
            <a:ext cx="2743200" cy="35146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rgbClr val="006699"/>
                </a:solidFill>
                <a:latin typeface="Futura LT Bold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533400" y="3714750"/>
            <a:ext cx="2743200" cy="609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Futura LT Condensed"/>
                <a:cs typeface="Futura LT Condensed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EF84E-76CC-427A-8C4F-0F48A7C0F629}" type="slidenum">
              <a:rPr lang="en-JM"/>
              <a:pPr>
                <a:defRPr/>
              </a:pPr>
              <a:t>‹#›</a:t>
            </a:fld>
            <a:endParaRPr lang="en-JM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JM" dirty="0"/>
              <a:t>Athens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1357631639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009650" y="1882588"/>
            <a:ext cx="1352550" cy="1353312"/>
          </a:xfrm>
          <a:prstGeom prst="ellipse">
            <a:avLst/>
          </a:prstGeom>
          <a:solidFill>
            <a:srgbClr val="006699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200" b="0">
                <a:solidFill>
                  <a:schemeClr val="bg1"/>
                </a:solidFill>
                <a:latin typeface="Futura LT Bold"/>
                <a:cs typeface="Futura LT Condensed"/>
              </a:defRPr>
            </a:lvl1pPr>
            <a:lvl2pPr marL="457200" indent="0">
              <a:buFontTx/>
              <a:buNone/>
              <a:defRPr sz="2000">
                <a:latin typeface="Bebas Neue" pitchFamily="34" charset="0"/>
              </a:defRPr>
            </a:lvl2pPr>
            <a:lvl3pPr marL="914400" indent="0">
              <a:buFontTx/>
              <a:buNone/>
              <a:defRPr sz="2000">
                <a:latin typeface="Bebas Neue" pitchFamily="34" charset="0"/>
              </a:defRPr>
            </a:lvl3pPr>
            <a:lvl4pPr marL="1371600" indent="0">
              <a:buFontTx/>
              <a:buNone/>
              <a:defRPr sz="2000">
                <a:latin typeface="Bebas Neue" pitchFamily="34" charset="0"/>
              </a:defRPr>
            </a:lvl4pPr>
            <a:lvl5pPr marL="1828800" indent="0">
              <a:buFontTx/>
              <a:buNone/>
              <a:defRPr sz="2000">
                <a:latin typeface="Bebas Neue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3905250" y="1888519"/>
            <a:ext cx="1352550" cy="1353312"/>
          </a:xfrm>
          <a:prstGeom prst="ellipse">
            <a:avLst/>
          </a:prstGeom>
          <a:solidFill>
            <a:srgbClr val="006699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200" b="0">
                <a:solidFill>
                  <a:schemeClr val="bg1"/>
                </a:solidFill>
                <a:latin typeface="Futura LT Bold"/>
                <a:cs typeface="Futura LT Condensed"/>
              </a:defRPr>
            </a:lvl1pPr>
            <a:lvl2pPr marL="457200" indent="0">
              <a:buFontTx/>
              <a:buNone/>
              <a:defRPr sz="2000">
                <a:latin typeface="Bebas Neue" pitchFamily="34" charset="0"/>
              </a:defRPr>
            </a:lvl2pPr>
            <a:lvl3pPr marL="914400" indent="0">
              <a:buFontTx/>
              <a:buNone/>
              <a:defRPr sz="2000">
                <a:latin typeface="Bebas Neue" pitchFamily="34" charset="0"/>
              </a:defRPr>
            </a:lvl3pPr>
            <a:lvl4pPr marL="1371600" indent="0">
              <a:buFontTx/>
              <a:buNone/>
              <a:defRPr sz="2000">
                <a:latin typeface="Bebas Neue" pitchFamily="34" charset="0"/>
              </a:defRPr>
            </a:lvl4pPr>
            <a:lvl5pPr marL="1828800" indent="0">
              <a:buFontTx/>
              <a:buNone/>
              <a:defRPr sz="2000">
                <a:latin typeface="Bebas Neue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6800850" y="1888519"/>
            <a:ext cx="1352550" cy="1353312"/>
          </a:xfrm>
          <a:prstGeom prst="ellipse">
            <a:avLst/>
          </a:prstGeom>
          <a:solidFill>
            <a:srgbClr val="006699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200" b="0">
                <a:solidFill>
                  <a:schemeClr val="bg1"/>
                </a:solidFill>
                <a:latin typeface="Futura LT Bold"/>
                <a:cs typeface="Futura LT Condensed"/>
              </a:defRPr>
            </a:lvl1pPr>
            <a:lvl2pPr marL="457200" indent="0">
              <a:buFontTx/>
              <a:buNone/>
              <a:defRPr sz="2000">
                <a:latin typeface="Bebas Neue" pitchFamily="34" charset="0"/>
              </a:defRPr>
            </a:lvl2pPr>
            <a:lvl3pPr marL="914400" indent="0">
              <a:buFontTx/>
              <a:buNone/>
              <a:defRPr sz="2000">
                <a:latin typeface="Bebas Neue" pitchFamily="34" charset="0"/>
              </a:defRPr>
            </a:lvl3pPr>
            <a:lvl4pPr marL="1371600" indent="0">
              <a:buFontTx/>
              <a:buNone/>
              <a:defRPr sz="2000">
                <a:latin typeface="Bebas Neue" pitchFamily="34" charset="0"/>
              </a:defRPr>
            </a:lvl4pPr>
            <a:lvl5pPr marL="1828800" indent="0">
              <a:buFontTx/>
              <a:buNone/>
              <a:defRPr sz="2000">
                <a:latin typeface="Bebas Neue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9" name="Text Placeholder 27"/>
          <p:cNvSpPr>
            <a:spLocks noGrp="1"/>
          </p:cNvSpPr>
          <p:nvPr>
            <p:ph type="body" sz="quarter" idx="19"/>
          </p:nvPr>
        </p:nvSpPr>
        <p:spPr>
          <a:xfrm>
            <a:off x="584200" y="3432176"/>
            <a:ext cx="2159000" cy="892175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rgbClr val="006699"/>
                </a:solidFill>
                <a:latin typeface="Futura LT Condensed"/>
                <a:cs typeface="Futura LT Condense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0" name="Text Placeholder 27"/>
          <p:cNvSpPr>
            <a:spLocks noGrp="1"/>
          </p:cNvSpPr>
          <p:nvPr>
            <p:ph type="body" sz="quarter" idx="20"/>
          </p:nvPr>
        </p:nvSpPr>
        <p:spPr>
          <a:xfrm>
            <a:off x="3505200" y="3432176"/>
            <a:ext cx="2159000" cy="892175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rgbClr val="006699"/>
                </a:solidFill>
                <a:latin typeface="Futura LT Condensed"/>
                <a:cs typeface="Futura LT Condense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1" name="Text Placeholder 27"/>
          <p:cNvSpPr>
            <a:spLocks noGrp="1"/>
          </p:cNvSpPr>
          <p:nvPr>
            <p:ph type="body" sz="quarter" idx="21"/>
          </p:nvPr>
        </p:nvSpPr>
        <p:spPr>
          <a:xfrm>
            <a:off x="6375400" y="3432176"/>
            <a:ext cx="2159000" cy="892175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rgbClr val="006699"/>
                </a:solidFill>
                <a:latin typeface="Futura LT Condensed"/>
                <a:cs typeface="Futura LT Condense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2" name="Content Placeholder 21"/>
          <p:cNvSpPr>
            <a:spLocks noGrp="1"/>
          </p:cNvSpPr>
          <p:nvPr>
            <p:ph sz="quarter" idx="13"/>
          </p:nvPr>
        </p:nvSpPr>
        <p:spPr>
          <a:xfrm>
            <a:off x="457200" y="990600"/>
            <a:ext cx="8229600" cy="514350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rgbClr val="006699"/>
                </a:solidFill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1E38C-77C3-4F47-9192-7A06451B136A}" type="slidenum">
              <a:rPr lang="en-JM"/>
              <a:pPr>
                <a:defRPr/>
              </a:pPr>
              <a:t>‹#›</a:t>
            </a:fld>
            <a:endParaRPr lang="en-JM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JM" dirty="0"/>
              <a:t>Athens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1899460204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6363"/>
            <a:ext cx="19621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1354138"/>
            <a:ext cx="19621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1354138"/>
            <a:ext cx="19621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066800" y="1639761"/>
            <a:ext cx="1481328" cy="1905000"/>
          </a:xfrm>
        </p:spPr>
        <p:txBody>
          <a:bodyPr rtlCol="0">
            <a:normAutofit/>
          </a:bodyPr>
          <a:lstStyle/>
          <a:p>
            <a:pPr lvl="0"/>
            <a:endParaRPr lang="en-JM" noProof="0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3829079" y="1616847"/>
            <a:ext cx="1481328" cy="1905000"/>
          </a:xfrm>
        </p:spPr>
        <p:txBody>
          <a:bodyPr rtlCol="0">
            <a:normAutofit/>
          </a:bodyPr>
          <a:lstStyle/>
          <a:p>
            <a:pPr lvl="0"/>
            <a:endParaRPr lang="en-JM" noProof="0" dirty="0"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6648479" y="1616847"/>
            <a:ext cx="1481328" cy="1905000"/>
          </a:xfrm>
        </p:spPr>
        <p:txBody>
          <a:bodyPr rtlCol="0">
            <a:normAutofit/>
          </a:bodyPr>
          <a:lstStyle/>
          <a:p>
            <a:pPr lvl="0"/>
            <a:endParaRPr lang="en-JM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21673" y="3787902"/>
            <a:ext cx="3138054" cy="460248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 baseline="0">
                <a:solidFill>
                  <a:srgbClr val="006699"/>
                </a:solidFill>
                <a:latin typeface="Futura LT Bold"/>
              </a:defRPr>
            </a:lvl1pPr>
            <a:lvl2pPr marL="457200" indent="0">
              <a:buFontTx/>
              <a:buNone/>
              <a:defRPr>
                <a:latin typeface="Bebas Neue" pitchFamily="34" charset="0"/>
              </a:defRPr>
            </a:lvl2pPr>
            <a:lvl3pPr marL="914400" indent="0">
              <a:buFontTx/>
              <a:buNone/>
              <a:defRPr>
                <a:latin typeface="Bebas Neue" pitchFamily="34" charset="0"/>
              </a:defRPr>
            </a:lvl3pPr>
            <a:lvl4pPr marL="1371600" indent="0">
              <a:buFontTx/>
              <a:buNone/>
              <a:defRPr>
                <a:latin typeface="Bebas Neue" pitchFamily="34" charset="0"/>
              </a:defRPr>
            </a:lvl4pPr>
            <a:lvl5pPr marL="1828800" indent="0">
              <a:buFontTx/>
              <a:buNone/>
              <a:defRPr>
                <a:latin typeface="Bebas Neue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3124200" y="3800094"/>
            <a:ext cx="2971800" cy="435864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 baseline="0">
                <a:solidFill>
                  <a:srgbClr val="006699"/>
                </a:solidFill>
                <a:latin typeface="Futura LT Bold"/>
              </a:defRPr>
            </a:lvl1pPr>
            <a:lvl2pPr marL="457200" indent="0">
              <a:buFontTx/>
              <a:buNone/>
              <a:defRPr>
                <a:latin typeface="Bebas Neue" pitchFamily="34" charset="0"/>
              </a:defRPr>
            </a:lvl2pPr>
            <a:lvl3pPr marL="914400" indent="0">
              <a:buFontTx/>
              <a:buNone/>
              <a:defRPr>
                <a:latin typeface="Bebas Neue" pitchFamily="34" charset="0"/>
              </a:defRPr>
            </a:lvl3pPr>
            <a:lvl4pPr marL="1371600" indent="0">
              <a:buFontTx/>
              <a:buNone/>
              <a:defRPr>
                <a:latin typeface="Bebas Neue" pitchFamily="34" charset="0"/>
              </a:defRPr>
            </a:lvl4pPr>
            <a:lvl5pPr marL="1828800" indent="0">
              <a:buFontTx/>
              <a:buNone/>
              <a:defRPr>
                <a:latin typeface="Bebas Neue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5860473" y="3787902"/>
            <a:ext cx="3138054" cy="460248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 baseline="0">
                <a:solidFill>
                  <a:srgbClr val="006699"/>
                </a:solidFill>
                <a:latin typeface="Futura LT Bold"/>
              </a:defRPr>
            </a:lvl1pPr>
            <a:lvl2pPr marL="457200" indent="0">
              <a:buFontTx/>
              <a:buNone/>
              <a:defRPr>
                <a:latin typeface="Bebas Neue" pitchFamily="34" charset="0"/>
              </a:defRPr>
            </a:lvl2pPr>
            <a:lvl3pPr marL="914400" indent="0">
              <a:buFontTx/>
              <a:buNone/>
              <a:defRPr>
                <a:latin typeface="Bebas Neue" pitchFamily="34" charset="0"/>
              </a:defRPr>
            </a:lvl3pPr>
            <a:lvl4pPr marL="1371600" indent="0">
              <a:buFontTx/>
              <a:buNone/>
              <a:defRPr>
                <a:latin typeface="Bebas Neue" pitchFamily="34" charset="0"/>
              </a:defRPr>
            </a:lvl4pPr>
            <a:lvl5pPr marL="1828800" indent="0">
              <a:buFontTx/>
              <a:buNone/>
              <a:defRPr>
                <a:latin typeface="Bebas Neue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JM" dirty="0"/>
              <a:t>Athens State University</a:t>
            </a: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967FDF-759A-4119-8E33-181F5A57C780}" type="slidenum">
              <a:rPr lang="en-JM"/>
              <a:pPr>
                <a:defRPr/>
              </a:pPr>
              <a:t>‹#›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574906006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38151"/>
            <a:ext cx="76200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JM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28701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85750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Futura LT Condensed" pitchFamily="2" charset="0"/>
              </a:defRPr>
            </a:lvl1pPr>
          </a:lstStyle>
          <a:p>
            <a:pPr>
              <a:defRPr/>
            </a:pPr>
            <a:fld id="{EE672910-75FF-4C1E-8EE2-A7599B1DEC30}" type="slidenum">
              <a:rPr lang="en-JM"/>
              <a:pPr>
                <a:defRPr/>
              </a:pPr>
              <a:t>‹#›</a:t>
            </a:fld>
            <a:endParaRPr lang="en-JM" dirty="0"/>
          </a:p>
        </p:txBody>
      </p:sp>
      <p:sp>
        <p:nvSpPr>
          <p:cNvPr id="8" name="Rectangle 7"/>
          <p:cNvSpPr/>
          <p:nvPr/>
        </p:nvSpPr>
        <p:spPr>
          <a:xfrm>
            <a:off x="0" y="419100"/>
            <a:ext cx="152400" cy="400050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solidFill>
                <a:srgbClr val="006699"/>
              </a:solidFill>
              <a:latin typeface="Futura LT Condensed"/>
            </a:endParaRPr>
          </a:p>
        </p:txBody>
      </p:sp>
      <p:cxnSp>
        <p:nvCxnSpPr>
          <p:cNvPr id="16" name="Straight Connector 15"/>
          <p:cNvCxnSpPr/>
          <p:nvPr userDrawn="1"/>
        </p:nvCxnSpPr>
        <p:spPr bwMode="auto">
          <a:xfrm>
            <a:off x="0" y="601663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 bwMode="auto">
          <a:xfrm>
            <a:off x="0" y="647700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4694238"/>
            <a:ext cx="9144000" cy="4683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Futura LT Condensed"/>
              <a:ea typeface="+mn-ea"/>
              <a:cs typeface="Futura LT Condensed"/>
            </a:endParaRPr>
          </a:p>
        </p:txBody>
      </p:sp>
      <p:sp>
        <p:nvSpPr>
          <p:cNvPr id="14" name="Oval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4781550"/>
            <a:ext cx="274638" cy="274638"/>
          </a:xfrm>
          <a:prstGeom prst="ellipse">
            <a:avLst/>
          </a:prstGeom>
          <a:solidFill>
            <a:srgbClr val="F2F2F2"/>
          </a:solidFill>
          <a:ln>
            <a:noFill/>
          </a:ln>
          <a:effectLst>
            <a:outerShdw blurRad="63500" sx="102000" sy="102000" algn="ct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sz="1400" b="1" dirty="0">
              <a:solidFill>
                <a:schemeClr val="bg1">
                  <a:lumMod val="75000"/>
                </a:schemeClr>
              </a:solidFill>
              <a:latin typeface="Futura LT Condensed"/>
              <a:ea typeface="+mn-ea"/>
              <a:cs typeface="Futura LT Condensed"/>
            </a:endParaRPr>
          </a:p>
        </p:txBody>
      </p:sp>
      <p:sp>
        <p:nvSpPr>
          <p:cNvPr id="15" name="Oval 1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35925" y="4781550"/>
            <a:ext cx="274638" cy="274638"/>
          </a:xfrm>
          <a:prstGeom prst="ellipse">
            <a:avLst/>
          </a:prstGeom>
          <a:solidFill>
            <a:srgbClr val="F2F2F2"/>
          </a:solidFill>
          <a:ln>
            <a:noFill/>
          </a:ln>
          <a:effectLst>
            <a:outerShdw blurRad="63500" sx="102000" sy="102000" algn="ct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sz="1400" b="1" dirty="0">
              <a:solidFill>
                <a:schemeClr val="bg1">
                  <a:lumMod val="75000"/>
                </a:schemeClr>
              </a:solidFill>
              <a:latin typeface="Futura LT Condensed"/>
              <a:ea typeface="+mn-ea"/>
              <a:cs typeface="Futura LT Condensed"/>
            </a:endParaRPr>
          </a:p>
        </p:txBody>
      </p:sp>
      <p:sp>
        <p:nvSpPr>
          <p:cNvPr id="18" name="Chevron 17"/>
          <p:cNvSpPr/>
          <p:nvPr userDrawn="1"/>
        </p:nvSpPr>
        <p:spPr>
          <a:xfrm flipH="1">
            <a:off x="8123238" y="4864101"/>
            <a:ext cx="82550" cy="100013"/>
          </a:xfrm>
          <a:prstGeom prst="chevron">
            <a:avLst>
              <a:gd name="adj" fmla="val 79255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solidFill>
                <a:schemeClr val="tx1"/>
              </a:solidFill>
              <a:latin typeface="Futura LT Condensed"/>
            </a:endParaRPr>
          </a:p>
        </p:txBody>
      </p:sp>
      <p:sp>
        <p:nvSpPr>
          <p:cNvPr id="19" name="Chevron 18"/>
          <p:cNvSpPr/>
          <p:nvPr userDrawn="1"/>
        </p:nvSpPr>
        <p:spPr>
          <a:xfrm>
            <a:off x="8474077" y="4864101"/>
            <a:ext cx="80963" cy="100013"/>
          </a:xfrm>
          <a:prstGeom prst="chevron">
            <a:avLst>
              <a:gd name="adj" fmla="val 79255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solidFill>
                <a:schemeClr val="tx1"/>
              </a:solidFill>
              <a:latin typeface="Futura LT Condensed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81550"/>
            <a:ext cx="6629400" cy="293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7F7F7F"/>
                </a:solidFill>
                <a:latin typeface="Trajan Pro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JM" dirty="0"/>
              <a:t>Athens State University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809" r:id="rId9"/>
    <p:sldLayoutId id="2147483810" r:id="rId10"/>
    <p:sldLayoutId id="2147483811" r:id="rId11"/>
    <p:sldLayoutId id="2147483812" r:id="rId12"/>
    <p:sldLayoutId id="2147483792" r:id="rId13"/>
    <p:sldLayoutId id="2147483813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814" r:id="rId21"/>
    <p:sldLayoutId id="2147483799" r:id="rId22"/>
    <p:sldLayoutId id="2147483815" r:id="rId23"/>
    <p:sldLayoutId id="2147483800" r:id="rId24"/>
    <p:sldLayoutId id="2147483801" r:id="rId25"/>
    <p:sldLayoutId id="2147483802" r:id="rId26"/>
    <p:sldLayoutId id="2147483803" r:id="rId27"/>
    <p:sldLayoutId id="2147483804" r:id="rId28"/>
    <p:sldLayoutId id="2147483805" r:id="rId29"/>
    <p:sldLayoutId id="2147483806" r:id="rId30"/>
    <p:sldLayoutId id="2147483807" r:id="rId31"/>
    <p:sldLayoutId id="2147483816" r:id="rId32"/>
    <p:sldLayoutId id="2147483817" r:id="rId33"/>
  </p:sldLayoutIdLst>
  <p:transition spd="slow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262626"/>
          </a:solidFill>
          <a:latin typeface="Trajan Pro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62626"/>
          </a:solidFill>
          <a:latin typeface="Trajan Pro" pitchFamily="18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62626"/>
          </a:solidFill>
          <a:latin typeface="Trajan Pro" pitchFamily="18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62626"/>
          </a:solidFill>
          <a:latin typeface="Trajan Pro" pitchFamily="18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62626"/>
          </a:solidFill>
          <a:latin typeface="Trajan Pro" pitchFamily="18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Bebas Neue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Bebas Neue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Bebas Neue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Bebas Neue" charset="0"/>
          <a:ea typeface="ＭＳ Ｐゴシック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262626"/>
          </a:solidFill>
          <a:latin typeface="Futura LT Condensed"/>
          <a:ea typeface="ＭＳ Ｐゴシック" charset="0"/>
          <a:cs typeface="Futura LT Condensed"/>
        </a:defRPr>
      </a:lvl1pPr>
      <a:lvl2pPr marL="7429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262626"/>
          </a:solidFill>
          <a:latin typeface="Futura LT Condensed"/>
          <a:ea typeface="Futura LT Condensed"/>
          <a:cs typeface="Futura LT Condensed"/>
        </a:defRPr>
      </a:lvl2pPr>
      <a:lvl3pPr marL="1143000" indent="-2286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262626"/>
          </a:solidFill>
          <a:latin typeface="Futura LT Condensed"/>
          <a:ea typeface="Futura LT Condensed"/>
          <a:cs typeface="Futura LT Condensed"/>
        </a:defRPr>
      </a:lvl3pPr>
      <a:lvl4pPr marL="1600200" indent="-2286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262626"/>
          </a:solidFill>
          <a:latin typeface="Futura LT Condensed"/>
          <a:ea typeface="Futura LT Condensed"/>
          <a:cs typeface="Futura LT Condensed"/>
        </a:defRPr>
      </a:lvl4pPr>
      <a:lvl5pPr marL="2057400" indent="-2286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262626"/>
          </a:solidFill>
          <a:latin typeface="Futura LT Condensed"/>
          <a:ea typeface="Futura LT Condensed"/>
          <a:cs typeface="Futura LT Condensed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8.emf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667000" y="3638550"/>
            <a:ext cx="38100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  <a:effectLst>
            <a:innerShdw blurRad="1143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JM" sz="2400" dirty="0" smtClean="0">
                <a:solidFill>
                  <a:srgbClr val="006699"/>
                </a:solidFill>
                <a:latin typeface="BebasNEUE" pitchFamily="34" charset="0"/>
              </a:rPr>
              <a:t>January 31, 2014</a:t>
            </a:r>
            <a:endParaRPr lang="en-JM" sz="2400" dirty="0">
              <a:solidFill>
                <a:srgbClr val="006699"/>
              </a:solidFill>
              <a:latin typeface="BebasNEU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7475" y="2114550"/>
            <a:ext cx="6553200" cy="457200"/>
          </a:xfrm>
        </p:spPr>
        <p:txBody>
          <a:bodyPr/>
          <a:lstStyle/>
          <a:p>
            <a:pPr eaLnBrk="1" hangingPunct="1"/>
            <a:r>
              <a:rPr lang="en-JM" sz="4400" dirty="0" smtClean="0">
                <a:solidFill>
                  <a:srgbClr val="006699"/>
                </a:solidFill>
                <a:latin typeface="Trajan Pro" pitchFamily="18" charset="0"/>
                <a:ea typeface="ＭＳ Ｐゴシック" pitchFamily="34" charset="-128"/>
              </a:rPr>
              <a:t>Faculty/Staff Meeting</a:t>
            </a:r>
          </a:p>
        </p:txBody>
      </p:sp>
      <p:pic>
        <p:nvPicPr>
          <p:cNvPr id="12297" name="Picture 3" descr="ASU_MASTERLOGO_NO_BORDER_H_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66750"/>
            <a:ext cx="48450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18318" y="57150"/>
            <a:ext cx="7620000" cy="422275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006699"/>
                </a:solidFill>
                <a:latin typeface="Trajan Pro" pitchFamily="18" charset="0"/>
                <a:ea typeface="ＭＳ Ｐゴシック" pitchFamily="34" charset="-128"/>
              </a:rPr>
              <a:t>2013-2014 BUDGET UPDATE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 dirty="0" smtClean="0"/>
              <a:t>Athens State University</a:t>
            </a:r>
            <a:endParaRPr lang="en-JM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92" y="671109"/>
            <a:ext cx="733841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609600" y="590550"/>
            <a:ext cx="784860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26CD8E-D415-4728-8D1F-66F4010DD0F2}" type="slidenum">
              <a:rPr lang="en-JM" smtClean="0"/>
              <a:pPr>
                <a:defRPr/>
              </a:pPr>
              <a:t>10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213501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3351"/>
            <a:ext cx="7620000" cy="422275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006699"/>
                </a:solidFill>
                <a:latin typeface="Trajan Pro" pitchFamily="18" charset="0"/>
                <a:ea typeface="ＭＳ Ｐゴシック" pitchFamily="34" charset="-128"/>
              </a:rPr>
              <a:t>CAMPUS PROJECTS</a:t>
            </a:r>
            <a:endParaRPr lang="en-US" sz="4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5334000" y="1276350"/>
            <a:ext cx="2743200" cy="6096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19050">
            <a:solidFill>
              <a:srgbClr val="006699"/>
            </a:solidFill>
          </a:ln>
        </p:spPr>
        <p:txBody>
          <a:bodyPr>
            <a:noAutofit/>
          </a:bodyPr>
          <a:lstStyle/>
          <a:p>
            <a:r>
              <a:rPr lang="en-US" b="1" dirty="0"/>
              <a:t>McCandless Hall </a:t>
            </a:r>
            <a:r>
              <a:rPr lang="en-US" dirty="0"/>
              <a:t>– Final inspection by </a:t>
            </a:r>
            <a:endParaRPr lang="en-US" dirty="0" smtClean="0"/>
          </a:p>
          <a:p>
            <a:r>
              <a:rPr lang="en-US" dirty="0" smtClean="0"/>
              <a:t>Alabama </a:t>
            </a:r>
            <a:r>
              <a:rPr lang="en-US" dirty="0"/>
              <a:t>Building Commission projected </a:t>
            </a:r>
            <a:endParaRPr lang="en-US" dirty="0" smtClean="0"/>
          </a:p>
          <a:p>
            <a:r>
              <a:rPr lang="en-US" dirty="0" smtClean="0"/>
              <a:t>for February </a:t>
            </a:r>
            <a:r>
              <a:rPr lang="en-US" dirty="0"/>
              <a:t>2014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5334000" y="2114550"/>
            <a:ext cx="2743200" cy="6096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19050">
            <a:solidFill>
              <a:srgbClr val="006699"/>
            </a:solidFill>
          </a:ln>
        </p:spPr>
        <p:txBody>
          <a:bodyPr>
            <a:noAutofit/>
          </a:bodyPr>
          <a:lstStyle/>
          <a:p>
            <a:r>
              <a:rPr lang="en-US" sz="1000" b="1" dirty="0"/>
              <a:t>College Street Centre </a:t>
            </a:r>
            <a:r>
              <a:rPr lang="en-US" sz="1000" dirty="0"/>
              <a:t>– Final inspection of </a:t>
            </a:r>
            <a:endParaRPr lang="en-US" sz="1000" dirty="0" smtClean="0"/>
          </a:p>
          <a:p>
            <a:r>
              <a:rPr lang="en-US" sz="1000" dirty="0"/>
              <a:t>n</a:t>
            </a:r>
            <a:r>
              <a:rPr lang="en-US" sz="1000" dirty="0" smtClean="0"/>
              <a:t>ew roof </a:t>
            </a:r>
            <a:r>
              <a:rPr lang="en-US" sz="1000" dirty="0"/>
              <a:t>by Alabama Building Commission </a:t>
            </a:r>
            <a:endParaRPr lang="en-US" sz="1000" dirty="0" smtClean="0"/>
          </a:p>
          <a:p>
            <a:r>
              <a:rPr lang="en-US" sz="1000" dirty="0" smtClean="0"/>
              <a:t>completed </a:t>
            </a:r>
            <a:r>
              <a:rPr lang="en-US" sz="1000" dirty="0"/>
              <a:t>in December 2013</a:t>
            </a:r>
          </a:p>
          <a:p>
            <a:endParaRPr lang="en-US" sz="6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334000" y="2952750"/>
            <a:ext cx="2743200" cy="6096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19050">
            <a:solidFill>
              <a:srgbClr val="006699"/>
            </a:solidFill>
          </a:ln>
        </p:spPr>
        <p:txBody>
          <a:bodyPr>
            <a:noAutofit/>
          </a:bodyPr>
          <a:lstStyle/>
          <a:p>
            <a:r>
              <a:rPr lang="en-US" b="1" dirty="0"/>
              <a:t>Parking Lots </a:t>
            </a:r>
            <a:r>
              <a:rPr lang="en-US" dirty="0"/>
              <a:t>– Re-painting and striping </a:t>
            </a:r>
            <a:endParaRPr lang="en-US" dirty="0" smtClean="0"/>
          </a:p>
          <a:p>
            <a:r>
              <a:rPr lang="en-US" dirty="0" smtClean="0"/>
              <a:t>to be </a:t>
            </a:r>
            <a:r>
              <a:rPr lang="en-US" dirty="0"/>
              <a:t>completed over the next </a:t>
            </a:r>
            <a:r>
              <a:rPr lang="en-US" dirty="0" smtClean="0"/>
              <a:t>few</a:t>
            </a:r>
          </a:p>
          <a:p>
            <a:r>
              <a:rPr lang="en-US" dirty="0" smtClean="0"/>
              <a:t> months</a:t>
            </a:r>
            <a:endParaRPr lang="en-US" sz="2000" dirty="0"/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5334000" y="3760470"/>
            <a:ext cx="2743200" cy="6096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19050">
            <a:solidFill>
              <a:srgbClr val="006699"/>
            </a:solidFill>
          </a:ln>
        </p:spPr>
        <p:txBody>
          <a:bodyPr>
            <a:noAutofit/>
          </a:bodyPr>
          <a:lstStyle/>
          <a:p>
            <a:r>
              <a:rPr lang="en-US" b="1" dirty="0" smtClean="0"/>
              <a:t>Signage</a:t>
            </a:r>
            <a:r>
              <a:rPr lang="en-US" dirty="0" smtClean="0"/>
              <a:t> </a:t>
            </a:r>
            <a:r>
              <a:rPr lang="en-US" dirty="0"/>
              <a:t>– New traffic and directional </a:t>
            </a:r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igns are </a:t>
            </a:r>
            <a:r>
              <a:rPr lang="en-US" dirty="0"/>
              <a:t>being ordered for </a:t>
            </a:r>
            <a:r>
              <a:rPr lang="en-US" dirty="0" smtClean="0"/>
              <a:t>campus </a:t>
            </a:r>
          </a:p>
          <a:p>
            <a:r>
              <a:rPr lang="en-US" dirty="0" smtClean="0"/>
              <a:t>streets </a:t>
            </a:r>
            <a:r>
              <a:rPr lang="en-US" dirty="0"/>
              <a:t>and </a:t>
            </a:r>
            <a:r>
              <a:rPr lang="en-US" dirty="0" smtClean="0"/>
              <a:t>drives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pPr>
              <a:defRPr/>
            </a:pPr>
            <a:r>
              <a:rPr lang="en-JM" dirty="0" smtClean="0"/>
              <a:t>Athens State University</a:t>
            </a:r>
            <a:endParaRPr lang="en-JM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85800" y="666750"/>
            <a:ext cx="784860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C:\Users\Jackie Gooch\Pictures\ASU Pics\McCandless Hall - 195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2" y="666750"/>
            <a:ext cx="3104191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Jackie Gooch\Pictures\ASU Pics\McCandless Hall - 196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301" y="2001883"/>
            <a:ext cx="1775801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Jackie Gooch\Pictures\ASU Pics\McCandless Hall June 2009 fron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60"/>
          <a:stretch/>
        </p:blipFill>
        <p:spPr bwMode="auto">
          <a:xfrm>
            <a:off x="1095782" y="2800350"/>
            <a:ext cx="1827026" cy="192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pPr>
              <a:defRPr/>
            </a:pPr>
            <a:fld id="{4ADD8B1B-AA20-45AC-920C-2BA9469A2BAB}" type="slidenum">
              <a:rPr lang="en-JM" smtClean="0"/>
              <a:pPr>
                <a:defRPr/>
              </a:pPr>
              <a:t>11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0108019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3351"/>
            <a:ext cx="7620000" cy="422275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006699"/>
                </a:solidFill>
                <a:latin typeface="Trajan Pro" pitchFamily="18" charset="0"/>
                <a:ea typeface="ＭＳ Ｐゴシック" pitchFamily="34" charset="-128"/>
              </a:rPr>
              <a:t>CAMPUS PROJECTS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pPr>
              <a:defRPr/>
            </a:pPr>
            <a:r>
              <a:rPr lang="en-JM" dirty="0" smtClean="0"/>
              <a:t>Athens State University</a:t>
            </a:r>
            <a:endParaRPr lang="en-JM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85800" y="666750"/>
            <a:ext cx="784860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9"/>
          <p:cNvSpPr txBox="1">
            <a:spLocks/>
          </p:cNvSpPr>
          <p:nvPr/>
        </p:nvSpPr>
        <p:spPr bwMode="auto">
          <a:xfrm>
            <a:off x="2971800" y="991143"/>
            <a:ext cx="4610100" cy="8382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19050">
            <a:solidFill>
              <a:srgbClr val="006699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1100" kern="1200">
                <a:solidFill>
                  <a:srgbClr val="006699"/>
                </a:solidFill>
                <a:latin typeface="Futura LT Condensed"/>
                <a:ea typeface="ＭＳ Ｐゴシック" charset="0"/>
                <a:cs typeface="Futura LT Condensed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rgbClr val="262626"/>
                </a:solidFill>
                <a:latin typeface="Futura LT Condensed"/>
                <a:ea typeface="Futura LT Condensed"/>
                <a:cs typeface="Futura LT Condensed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rgbClr val="262626"/>
                </a:solidFill>
                <a:latin typeface="Futura LT Condensed"/>
                <a:ea typeface="Futura LT Condensed"/>
                <a:cs typeface="Futura LT Condensed"/>
              </a:defRPr>
            </a:lvl3pPr>
            <a:lvl4pPr marL="1600200" indent="-2286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rgbClr val="262626"/>
                </a:solidFill>
                <a:latin typeface="Futura LT Condensed"/>
                <a:ea typeface="Futura LT Condensed"/>
                <a:cs typeface="Futura LT Condensed"/>
              </a:defRPr>
            </a:lvl4pPr>
            <a:lvl5pPr marL="2057400" indent="-2286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rgbClr val="262626"/>
                </a:solidFill>
                <a:latin typeface="Futura LT Condensed"/>
                <a:ea typeface="Futura LT Condensed"/>
                <a:cs typeface="Futura LT Condensed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Beaty Mason</a:t>
            </a:r>
            <a:r>
              <a:rPr lang="en-US" dirty="0" smtClean="0"/>
              <a:t> – Scope of work for Phase I substantially complete</a:t>
            </a:r>
          </a:p>
          <a:p>
            <a:r>
              <a:rPr lang="en-US" dirty="0" smtClean="0"/>
              <a:t>Phase II bid package being prepared by Architecture Works – will </a:t>
            </a:r>
          </a:p>
          <a:p>
            <a:r>
              <a:rPr lang="en-US" dirty="0" smtClean="0"/>
              <a:t>consist of new electrical and mechanical systems; beginning work to</a:t>
            </a:r>
          </a:p>
          <a:p>
            <a:r>
              <a:rPr lang="en-US" dirty="0" smtClean="0"/>
              <a:t>repair log cabin</a:t>
            </a:r>
            <a:endParaRPr lang="en-US" dirty="0"/>
          </a:p>
        </p:txBody>
      </p:sp>
      <p:sp>
        <p:nvSpPr>
          <p:cNvPr id="18" name="Text Placeholder 9"/>
          <p:cNvSpPr txBox="1">
            <a:spLocks/>
          </p:cNvSpPr>
          <p:nvPr/>
        </p:nvSpPr>
        <p:spPr bwMode="auto">
          <a:xfrm>
            <a:off x="1628775" y="2266950"/>
            <a:ext cx="4610100" cy="79411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19050">
            <a:solidFill>
              <a:srgbClr val="006699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1100" kern="1200">
                <a:solidFill>
                  <a:srgbClr val="006699"/>
                </a:solidFill>
                <a:latin typeface="Futura LT Condensed"/>
                <a:ea typeface="ＭＳ Ｐゴシック" charset="0"/>
                <a:cs typeface="Futura LT Condensed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rgbClr val="262626"/>
                </a:solidFill>
                <a:latin typeface="Futura LT Condensed"/>
                <a:ea typeface="Futura LT Condensed"/>
                <a:cs typeface="Futura LT Condensed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rgbClr val="262626"/>
                </a:solidFill>
                <a:latin typeface="Futura LT Condensed"/>
                <a:ea typeface="Futura LT Condensed"/>
                <a:cs typeface="Futura LT Condensed"/>
              </a:defRPr>
            </a:lvl3pPr>
            <a:lvl4pPr marL="1600200" indent="-2286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rgbClr val="262626"/>
                </a:solidFill>
                <a:latin typeface="Futura LT Condensed"/>
                <a:ea typeface="Futura LT Condensed"/>
                <a:cs typeface="Futura LT Condensed"/>
              </a:defRPr>
            </a:lvl4pPr>
            <a:lvl5pPr marL="2057400" indent="-2286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rgbClr val="262626"/>
                </a:solidFill>
                <a:latin typeface="Futura LT Condensed"/>
                <a:ea typeface="Futura LT Condensed"/>
                <a:cs typeface="Futura LT Condensed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ACA Phase II</a:t>
            </a:r>
            <a:r>
              <a:rPr lang="en-US" dirty="0" smtClean="0"/>
              <a:t>– Design and development work being completed by Live </a:t>
            </a:r>
          </a:p>
          <a:p>
            <a:r>
              <a:rPr lang="en-US" dirty="0" smtClean="0"/>
              <a:t>Design Architects; work will commence on construction bid documents </a:t>
            </a:r>
          </a:p>
          <a:p>
            <a:r>
              <a:rPr lang="en-US" dirty="0" smtClean="0"/>
              <a:t>in February 2014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9" y="678723"/>
            <a:ext cx="2371048" cy="1463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040" y="2141763"/>
            <a:ext cx="2433720" cy="1371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pPr>
              <a:defRPr/>
            </a:pPr>
            <a:fld id="{4ADD8B1B-AA20-45AC-920C-2BA9469A2BAB}" type="slidenum">
              <a:rPr lang="en-JM" smtClean="0"/>
              <a:pPr>
                <a:defRPr/>
              </a:pPr>
              <a:t>12</a:t>
            </a:fld>
            <a:endParaRPr lang="en-JM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83" y="3141345"/>
            <a:ext cx="2326869" cy="1554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 Placeholder 9"/>
          <p:cNvSpPr txBox="1">
            <a:spLocks/>
          </p:cNvSpPr>
          <p:nvPr/>
        </p:nvSpPr>
        <p:spPr bwMode="auto">
          <a:xfrm>
            <a:off x="2981325" y="3680188"/>
            <a:ext cx="4619625" cy="6977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19050">
            <a:solidFill>
              <a:srgbClr val="006699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1100" kern="1200">
                <a:solidFill>
                  <a:srgbClr val="006699"/>
                </a:solidFill>
                <a:latin typeface="Futura LT Condensed"/>
                <a:ea typeface="ＭＳ Ｐゴシック" charset="0"/>
                <a:cs typeface="Futura LT Condensed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rgbClr val="262626"/>
                </a:solidFill>
                <a:latin typeface="Futura LT Condensed"/>
                <a:ea typeface="Futura LT Condensed"/>
                <a:cs typeface="Futura LT Condensed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rgbClr val="262626"/>
                </a:solidFill>
                <a:latin typeface="Futura LT Condensed"/>
                <a:ea typeface="Futura LT Condensed"/>
                <a:cs typeface="Futura LT Condensed"/>
              </a:defRPr>
            </a:lvl3pPr>
            <a:lvl4pPr marL="1600200" indent="-2286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rgbClr val="262626"/>
                </a:solidFill>
                <a:latin typeface="Futura LT Condensed"/>
                <a:ea typeface="Futura LT Condensed"/>
                <a:cs typeface="Futura LT Condensed"/>
              </a:defRPr>
            </a:lvl4pPr>
            <a:lvl5pPr marL="2057400" indent="-2286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rgbClr val="262626"/>
                </a:solidFill>
                <a:latin typeface="Futura LT Condensed"/>
                <a:ea typeface="Futura LT Condensed"/>
                <a:cs typeface="Futura LT Condensed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Comprehensive Facility Master Plan </a:t>
            </a:r>
            <a:r>
              <a:rPr lang="en-US" dirty="0" smtClean="0"/>
              <a:t>– Working with PH&amp;J Architects </a:t>
            </a:r>
          </a:p>
          <a:p>
            <a:r>
              <a:rPr lang="en-US" dirty="0" smtClean="0"/>
              <a:t>to develop a master plan to guide future campus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4618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282031"/>
            <a:ext cx="6553200" cy="422275"/>
          </a:xfrm>
        </p:spPr>
        <p:txBody>
          <a:bodyPr/>
          <a:lstStyle/>
          <a:p>
            <a:pPr algn="ctr" eaLnBrk="1" hangingPunct="1"/>
            <a:r>
              <a:rPr lang="en-US" sz="4000" b="1" dirty="0">
                <a:solidFill>
                  <a:srgbClr val="006699"/>
                </a:solidFill>
                <a:latin typeface="Trajan Pro" pitchFamily="18" charset="0"/>
                <a:ea typeface="ＭＳ Ｐゴシック" pitchFamily="34" charset="-128"/>
              </a:rPr>
              <a:t>LEGISLATIVE AGENDA</a:t>
            </a:r>
            <a:endParaRPr lang="en-JM" sz="4000" b="1" dirty="0">
              <a:solidFill>
                <a:srgbClr val="006699"/>
              </a:solidFill>
              <a:latin typeface="Trajan Pro" pitchFamily="18" charset="0"/>
              <a:ea typeface="ＭＳ Ｐゴシック" pitchFamily="34" charset="-128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09600" y="3333750"/>
            <a:ext cx="7543800" cy="685800"/>
          </a:xfrm>
        </p:spPr>
        <p:txBody>
          <a:bodyPr rtlCol="0"/>
          <a:lstStyle/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JM" sz="2000" dirty="0" smtClean="0">
                <a:ea typeface="+mn-ea"/>
              </a:rPr>
              <a:t>Following Reciprocity Legislation – Alabama only State in SREB to not have a signed agreement</a:t>
            </a:r>
            <a:endParaRPr lang="en-JM" sz="2000" dirty="0"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JM" dirty="0" smtClean="0">
                <a:solidFill>
                  <a:schemeClr val="bg1">
                    <a:lumMod val="50000"/>
                  </a:schemeClr>
                </a:solidFill>
              </a:rPr>
              <a:t>Athens State University</a:t>
            </a:r>
            <a:endParaRPr lang="en-JM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533400" y="1581150"/>
            <a:ext cx="7848600" cy="68580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/>
              <a:t>Local delegation sponsoring legislation to amend Alabama Code dealing with “four-year universities and their governing boards”</a:t>
            </a:r>
            <a:endParaRPr lang="en-US" sz="2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533400" y="2495550"/>
            <a:ext cx="7696200" cy="60960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/>
              <a:t>Budget hearings conducted on January 14, 2014 – PEEHIP, Rainy Day Fund, PACT Program</a:t>
            </a:r>
            <a:endParaRPr lang="en-US" sz="20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381000" y="895350"/>
            <a:ext cx="579120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9"/>
          <a:stretch/>
        </p:blipFill>
        <p:spPr bwMode="auto">
          <a:xfrm>
            <a:off x="6324600" y="269966"/>
            <a:ext cx="2444118" cy="10972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403EF84E-76CC-427A-8C4F-0F48A7C0F629}" type="slidenum">
              <a:rPr lang="en-JM" smtClean="0"/>
              <a:pPr>
                <a:defRPr/>
              </a:pPr>
              <a:t>13</a:t>
            </a:fld>
            <a:endParaRPr lang="en-JM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JM" sz="4000" b="1" dirty="0" smtClean="0">
                <a:solidFill>
                  <a:srgbClr val="006699"/>
                </a:solidFill>
                <a:latin typeface="Trajan Pro" pitchFamily="18" charset="0"/>
                <a:ea typeface="ＭＳ Ｐゴシック" pitchFamily="34" charset="-128"/>
              </a:rPr>
              <a:t>CAPITAL CAMPAIGN</a:t>
            </a:r>
            <a:endParaRPr lang="en-JM" sz="4000" b="1" dirty="0">
              <a:solidFill>
                <a:srgbClr val="006699"/>
              </a:solidFill>
              <a:latin typeface="Trajan Pro" pitchFamily="18" charset="0"/>
              <a:ea typeface="ＭＳ Ｐゴシック" pitchFamily="34" charset="-12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09600" y="1276350"/>
            <a:ext cx="4724400" cy="6096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ANNUAL FUND</a:t>
            </a:r>
            <a:endParaRPr lang="en-US" sz="2800" b="1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685800" y="2038350"/>
            <a:ext cx="4419600" cy="1676400"/>
          </a:xfrm>
        </p:spPr>
        <p:txBody>
          <a:bodyPr>
            <a:noAutofit/>
          </a:bodyPr>
          <a:lstStyle/>
          <a:p>
            <a:r>
              <a:rPr lang="en-US" sz="2000" dirty="0" smtClean="0"/>
              <a:t>Gifts/Pledges </a:t>
            </a:r>
          </a:p>
          <a:p>
            <a:r>
              <a:rPr lang="en-US" sz="2000" dirty="0" smtClean="0"/>
              <a:t>as of December 2013       $2,551,706</a:t>
            </a:r>
          </a:p>
          <a:p>
            <a:endParaRPr lang="en-US" sz="2000" dirty="0"/>
          </a:p>
          <a:p>
            <a:r>
              <a:rPr lang="en-US" sz="2000" dirty="0" smtClean="0"/>
              <a:t>New Stretch Goal	  $4 million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JM" dirty="0" smtClean="0">
                <a:solidFill>
                  <a:schemeClr val="bg1">
                    <a:lumMod val="50000"/>
                  </a:schemeClr>
                </a:solidFill>
              </a:rPr>
              <a:t>Athens State University</a:t>
            </a:r>
            <a:endParaRPr lang="en-JM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09600" y="1047750"/>
            <a:ext cx="784860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549" y="1428751"/>
            <a:ext cx="2258581" cy="246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5B441A89-FE03-4018-9355-2EF170E85CF3}" type="slidenum">
              <a:rPr lang="en-JM" smtClean="0"/>
              <a:pPr>
                <a:defRPr/>
              </a:pPr>
              <a:t>14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4717787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438151"/>
            <a:ext cx="7620000" cy="422275"/>
          </a:xfrm>
        </p:spPr>
        <p:txBody>
          <a:bodyPr/>
          <a:lstStyle/>
          <a:p>
            <a:pPr algn="ctr" eaLnBrk="1" hangingPunct="1"/>
            <a:r>
              <a:rPr lang="en-JM" sz="4000" b="1" dirty="0">
                <a:solidFill>
                  <a:srgbClr val="006699"/>
                </a:solidFill>
                <a:latin typeface="Trajan Pro" pitchFamily="18" charset="0"/>
                <a:ea typeface="ＭＳ Ｐゴシック" pitchFamily="34" charset="-128"/>
              </a:rPr>
              <a:t>ALUMNI UPDATE</a:t>
            </a:r>
          </a:p>
        </p:txBody>
      </p:sp>
      <p:sp>
        <p:nvSpPr>
          <p:cNvPr id="29699" name="Footer Placeholder 2"/>
          <p:cNvSpPr>
            <a:spLocks noGrp="1"/>
          </p:cNvSpPr>
          <p:nvPr>
            <p:ph type="ftr" sz="quarter" idx="4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JM" dirty="0" smtClean="0">
                <a:solidFill>
                  <a:srgbClr val="7F7F7F"/>
                </a:solidFill>
                <a:latin typeface="Trajan Pro" pitchFamily="18" charset="0"/>
              </a:rPr>
              <a:t>Athens State University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724400" y="1824984"/>
            <a:ext cx="3962400" cy="2743200"/>
          </a:xfrm>
        </p:spPr>
        <p:txBody>
          <a:bodyPr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solidFill>
                <a:srgbClr val="174A75"/>
              </a:solidFill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solidFill>
                <a:srgbClr val="174A75"/>
              </a:solidFill>
              <a:ea typeface="+mn-ea"/>
            </a:endParaRPr>
          </a:p>
        </p:txBody>
      </p:sp>
      <p:sp>
        <p:nvSpPr>
          <p:cNvPr id="29702" name="Content Placeholder 5"/>
          <p:cNvSpPr>
            <a:spLocks noGrp="1"/>
          </p:cNvSpPr>
          <p:nvPr>
            <p:ph sz="quarter" idx="39"/>
          </p:nvPr>
        </p:nvSpPr>
        <p:spPr>
          <a:xfrm>
            <a:off x="870045" y="1106520"/>
            <a:ext cx="3200400" cy="285750"/>
          </a:xfrm>
        </p:spPr>
        <p:txBody>
          <a:bodyPr/>
          <a:lstStyle/>
          <a:p>
            <a:pPr eaLnBrk="1" hangingPunct="1"/>
            <a:r>
              <a:rPr lang="en-JM" dirty="0" smtClean="0">
                <a:latin typeface="Futura LT Bold" pitchFamily="-84" charset="0"/>
                <a:ea typeface="ＭＳ Ｐゴシック" pitchFamily="34" charset="-128"/>
                <a:cs typeface="Futura LT Condensed" pitchFamily="2" charset="0"/>
              </a:rPr>
              <a:t>Successful Alumni Trip to Ireland</a:t>
            </a:r>
          </a:p>
        </p:txBody>
      </p:sp>
      <p:sp>
        <p:nvSpPr>
          <p:cNvPr id="29703" name="Content Placeholder 6"/>
          <p:cNvSpPr>
            <a:spLocks noGrp="1"/>
          </p:cNvSpPr>
          <p:nvPr>
            <p:ph sz="quarter" idx="40"/>
          </p:nvPr>
        </p:nvSpPr>
        <p:spPr>
          <a:xfrm>
            <a:off x="4800600" y="1047750"/>
            <a:ext cx="3657600" cy="838200"/>
          </a:xfrm>
        </p:spPr>
        <p:txBody>
          <a:bodyPr/>
          <a:lstStyle/>
          <a:p>
            <a:pPr algn="ctr" eaLnBrk="1" hangingPunct="1"/>
            <a:r>
              <a:rPr lang="en-JM" dirty="0" smtClean="0">
                <a:latin typeface="Futura LT Bold" pitchFamily="-84" charset="0"/>
                <a:ea typeface="ＭＳ Ｐゴシック" pitchFamily="34" charset="-128"/>
                <a:cs typeface="Futura LT Condensed" pitchFamily="2" charset="0"/>
              </a:rPr>
              <a:t>President’s Ball 2015</a:t>
            </a:r>
          </a:p>
          <a:p>
            <a:pPr algn="ctr" eaLnBrk="1" hangingPunct="1"/>
            <a:r>
              <a:rPr lang="en-JM" dirty="0" smtClean="0">
                <a:latin typeface="Futura LT Bold" pitchFamily="-84" charset="0"/>
                <a:ea typeface="ＭＳ Ｐゴシック" pitchFamily="34" charset="-128"/>
                <a:cs typeface="Futura LT Condensed" pitchFamily="2" charset="0"/>
              </a:rPr>
              <a:t>Pam Shephard (Chair)</a:t>
            </a:r>
          </a:p>
          <a:p>
            <a:pPr algn="ctr" eaLnBrk="1" hangingPunct="1"/>
            <a:r>
              <a:rPr lang="en-JM" dirty="0" smtClean="0">
                <a:latin typeface="Futura LT Bold" pitchFamily="-84" charset="0"/>
                <a:ea typeface="ＭＳ Ｐゴシック" pitchFamily="34" charset="-128"/>
                <a:cs typeface="Futura LT Condensed" pitchFamily="2" charset="0"/>
              </a:rPr>
              <a:t>Genie Woodroof (Co-Chair)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971550"/>
            <a:ext cx="784860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612" y="1416219"/>
            <a:ext cx="2194560" cy="1645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2" y="2966848"/>
            <a:ext cx="1946395" cy="14962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98121"/>
            <a:ext cx="1577340" cy="21031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800" y="2085698"/>
            <a:ext cx="3216422" cy="23774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pPr>
              <a:defRPr/>
            </a:pPr>
            <a:fld id="{AE8B27E2-B4FC-4DE2-9D62-D0489B5369A3}" type="slidenum">
              <a:rPr lang="en-JM" smtClean="0"/>
              <a:pPr>
                <a:defRPr/>
              </a:pPr>
              <a:t>15</a:t>
            </a:fld>
            <a:endParaRPr lang="en-JM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458200" cy="422275"/>
          </a:xfrm>
        </p:spPr>
        <p:txBody>
          <a:bodyPr/>
          <a:lstStyle/>
          <a:p>
            <a:pPr algn="ctr" eaLnBrk="1" hangingPunct="1"/>
            <a:r>
              <a:rPr lang="en-JM" sz="4000" b="1" dirty="0" smtClean="0">
                <a:solidFill>
                  <a:srgbClr val="006699"/>
                </a:solidFill>
                <a:latin typeface="Trajan Pro" pitchFamily="18" charset="0"/>
                <a:ea typeface="ＭＳ Ｐゴシック" pitchFamily="34" charset="-128"/>
              </a:rPr>
              <a:t>ALUMNI AFFAIRS HIGHLIGHTS</a:t>
            </a:r>
            <a:endParaRPr lang="en-JM" sz="4000" b="1" dirty="0">
              <a:solidFill>
                <a:srgbClr val="006699"/>
              </a:solidFill>
              <a:latin typeface="Trajan Pro" pitchFamily="18" charset="0"/>
              <a:ea typeface="ＭＳ Ｐゴシック" pitchFamily="34" charset="-128"/>
            </a:endParaRPr>
          </a:p>
        </p:txBody>
      </p:sp>
      <p:sp>
        <p:nvSpPr>
          <p:cNvPr id="29699" name="Footer Placeholder 2"/>
          <p:cNvSpPr>
            <a:spLocks noGrp="1"/>
          </p:cNvSpPr>
          <p:nvPr>
            <p:ph type="ftr" sz="quarter" idx="4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JM" dirty="0" smtClean="0">
                <a:solidFill>
                  <a:srgbClr val="7F7F7F"/>
                </a:solidFill>
                <a:latin typeface="Trajan Pro" pitchFamily="18" charset="0"/>
              </a:rPr>
              <a:t>Athens State University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724400" y="1824984"/>
            <a:ext cx="3962400" cy="2743200"/>
          </a:xfrm>
        </p:spPr>
        <p:txBody>
          <a:bodyPr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solidFill>
                <a:srgbClr val="174A75"/>
              </a:solidFill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solidFill>
                <a:srgbClr val="174A75"/>
              </a:solidFill>
              <a:ea typeface="+mn-ea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819150"/>
            <a:ext cx="784860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793201" y="1036891"/>
            <a:ext cx="56388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6699"/>
                </a:solidFill>
                <a:latin typeface="Futura LT Bold"/>
                <a:ea typeface="ＭＳ Ｐゴシック" charset="0"/>
                <a:cs typeface="Futura LT Condensed"/>
              </a:rPr>
              <a:t>Established Young Alumni Advisory Council</a:t>
            </a:r>
          </a:p>
          <a:p>
            <a:endParaRPr lang="en-US" dirty="0">
              <a:solidFill>
                <a:srgbClr val="006699"/>
              </a:solidFill>
              <a:latin typeface="Futura LT Bold"/>
              <a:ea typeface="ＭＳ Ｐゴシック" charset="0"/>
              <a:cs typeface="Futura LT Condensed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6699"/>
                </a:solidFill>
                <a:latin typeface="Futura LT Bold"/>
                <a:ea typeface="ＭＳ Ｐゴシック" charset="0"/>
                <a:cs typeface="Futura LT Condensed"/>
              </a:rPr>
              <a:t>Awarded 45 Alumni Scholarships totaling $43,900</a:t>
            </a:r>
          </a:p>
          <a:p>
            <a:endParaRPr lang="en-US" dirty="0">
              <a:solidFill>
                <a:srgbClr val="006699"/>
              </a:solidFill>
              <a:latin typeface="Futura LT Bold"/>
              <a:ea typeface="ＭＳ Ｐゴシック" charset="0"/>
              <a:cs typeface="Futura LT Condensed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6699"/>
                </a:solidFill>
                <a:latin typeface="Futura LT Bold"/>
                <a:ea typeface="ＭＳ Ｐゴシック" charset="0"/>
                <a:cs typeface="Futura LT Condensed"/>
              </a:rPr>
              <a:t>Created the JJ and Dottie Donahue SGA President Endowed Scholarship</a:t>
            </a:r>
          </a:p>
          <a:p>
            <a:endParaRPr lang="en-US" dirty="0">
              <a:solidFill>
                <a:srgbClr val="006699"/>
              </a:solidFill>
              <a:latin typeface="Futura LT Bold"/>
              <a:ea typeface="ＭＳ Ｐゴシック" charset="0"/>
              <a:cs typeface="Futura LT Condensed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6699"/>
                </a:solidFill>
                <a:latin typeface="Futura LT Bold"/>
                <a:ea typeface="ＭＳ Ｐゴシック" charset="0"/>
                <a:cs typeface="Futura LT Condensed"/>
              </a:rPr>
              <a:t>Sponsored 30 Alumni Events</a:t>
            </a:r>
          </a:p>
          <a:p>
            <a:endParaRPr lang="en-US" sz="1600" dirty="0">
              <a:solidFill>
                <a:srgbClr val="006699"/>
              </a:solidFill>
              <a:latin typeface="Futura LT Bold"/>
              <a:ea typeface="ＭＳ Ｐゴシック" charset="0"/>
              <a:cs typeface="Futura LT Condensed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6699"/>
                </a:solidFill>
                <a:latin typeface="Futura LT Bold"/>
                <a:ea typeface="ＭＳ Ｐゴシック" charset="0"/>
                <a:cs typeface="Futura LT Condensed"/>
              </a:rPr>
              <a:t>Topped $25,000 in pledges to 2013 Phone-a-Thon</a:t>
            </a:r>
          </a:p>
          <a:p>
            <a:endParaRPr lang="en-US" dirty="0">
              <a:solidFill>
                <a:srgbClr val="006699"/>
              </a:solidFill>
              <a:latin typeface="Futura LT Bold"/>
              <a:ea typeface="ＭＳ Ｐゴシック" charset="0"/>
              <a:cs typeface="Futura LT Condensed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6699"/>
                </a:solidFill>
                <a:latin typeface="Futura LT Bold"/>
                <a:ea typeface="ＭＳ Ｐゴシック" charset="0"/>
                <a:cs typeface="Futura LT Condensed"/>
              </a:rPr>
              <a:t>Had 559 pledges up 22.4 percent over the previous year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23" y="1020516"/>
            <a:ext cx="194269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10" y="2861841"/>
            <a:ext cx="1602886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pPr>
              <a:defRPr/>
            </a:pPr>
            <a:fld id="{AE8B27E2-B4FC-4DE2-9D62-D0489B5369A3}" type="slidenum">
              <a:rPr lang="en-JM" smtClean="0"/>
              <a:pPr>
                <a:defRPr/>
              </a:pPr>
              <a:t>16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35604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458200" cy="914400"/>
          </a:xfrm>
        </p:spPr>
        <p:txBody>
          <a:bodyPr/>
          <a:lstStyle/>
          <a:p>
            <a:pPr algn="ctr" eaLnBrk="1" hangingPunct="1"/>
            <a:r>
              <a:rPr lang="en-JM" sz="3600" b="1" dirty="0" smtClean="0">
                <a:solidFill>
                  <a:srgbClr val="006699"/>
                </a:solidFill>
                <a:latin typeface="Trajan Pro" pitchFamily="18" charset="0"/>
                <a:ea typeface="ＭＳ Ｐゴシック" pitchFamily="34" charset="-128"/>
              </a:rPr>
              <a:t>MARKETING/PUBLIC RELATIONS HIGHLIGHTS</a:t>
            </a:r>
            <a:endParaRPr lang="en-JM" sz="3600" b="1" dirty="0">
              <a:solidFill>
                <a:srgbClr val="006699"/>
              </a:solidFill>
              <a:latin typeface="Trajan Pro" pitchFamily="18" charset="0"/>
              <a:ea typeface="ＭＳ Ｐゴシック" pitchFamily="34" charset="-128"/>
            </a:endParaRPr>
          </a:p>
        </p:txBody>
      </p:sp>
      <p:sp>
        <p:nvSpPr>
          <p:cNvPr id="29699" name="Footer Placeholder 2"/>
          <p:cNvSpPr>
            <a:spLocks noGrp="1"/>
          </p:cNvSpPr>
          <p:nvPr>
            <p:ph type="ftr" sz="quarter" idx="4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JM" dirty="0" smtClean="0">
                <a:solidFill>
                  <a:srgbClr val="7F7F7F"/>
                </a:solidFill>
                <a:latin typeface="Trajan Pro" pitchFamily="18" charset="0"/>
              </a:rPr>
              <a:t>Athens State University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724400" y="1824984"/>
            <a:ext cx="3962400" cy="2743200"/>
          </a:xfrm>
        </p:spPr>
        <p:txBody>
          <a:bodyPr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solidFill>
                <a:srgbClr val="174A75"/>
              </a:solidFill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solidFill>
                <a:srgbClr val="174A75"/>
              </a:solidFill>
              <a:ea typeface="+mn-ea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1062984"/>
            <a:ext cx="784860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28600" y="1091863"/>
            <a:ext cx="8763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6699"/>
                </a:solidFill>
                <a:latin typeface="Futura LT Bold"/>
                <a:ea typeface="ＭＳ Ｐゴシック" charset="0"/>
                <a:cs typeface="Futura LT Condensed"/>
              </a:rPr>
              <a:t>Athens State University named among the most affordable institutions of higher education in two national publications – AffordableCollegesOnline.com and OnlineU.com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solidFill>
                <a:srgbClr val="006699"/>
              </a:solidFill>
              <a:latin typeface="Futura LT Bold"/>
              <a:ea typeface="ＭＳ Ｐゴシック" charset="0"/>
              <a:cs typeface="Futura LT Condensed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6699"/>
                </a:solidFill>
                <a:latin typeface="Futura LT Bold"/>
                <a:ea typeface="ＭＳ Ｐゴシック" charset="0"/>
                <a:cs typeface="Futura LT Condensed"/>
              </a:rPr>
              <a:t>Athens State University’s Center for Religious Studies and Ethics was renamed the Curtis Coleman Center for Religious Studies and Ethics.  The name bestowed honors Professor Emeritus Dr. Curtis Coleman.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solidFill>
                <a:srgbClr val="006699"/>
              </a:solidFill>
              <a:latin typeface="Futura LT Bold"/>
              <a:ea typeface="ＭＳ Ｐゴシック" charset="0"/>
              <a:cs typeface="Futura LT Condensed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6699"/>
                </a:solidFill>
                <a:latin typeface="Futura LT Bold"/>
                <a:ea typeface="ＭＳ Ｐゴシック" charset="0"/>
                <a:cs typeface="Futura LT Condensed"/>
              </a:rPr>
              <a:t>Athens State University has once again been named a Military Friendly School by G.I. Jobs Magazine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6699"/>
                </a:solidFill>
                <a:latin typeface="Futura LT Bold"/>
                <a:ea typeface="ＭＳ Ｐゴシック" charset="0"/>
                <a:cs typeface="Futura LT Condensed"/>
              </a:rPr>
              <a:t>Facebook – 8500 friends </a:t>
            </a:r>
            <a:r>
              <a:rPr lang="en-US" dirty="0" smtClean="0">
                <a:solidFill>
                  <a:srgbClr val="006699"/>
                </a:solidFill>
                <a:latin typeface="Futura LT Bold"/>
                <a:ea typeface="ＭＳ Ｐゴシック" charset="0"/>
                <a:cs typeface="Futura LT Condensed"/>
              </a:rPr>
              <a:t>(</a:t>
            </a:r>
            <a:r>
              <a:rPr lang="en-US" dirty="0">
                <a:solidFill>
                  <a:srgbClr val="006699"/>
                </a:solidFill>
                <a:latin typeface="Futura LT Bold"/>
                <a:ea typeface="ＭＳ Ｐゴシック" charset="0"/>
                <a:cs typeface="Futura LT Condensed"/>
              </a:rPr>
              <a:t>doubled in 2013</a:t>
            </a:r>
            <a:r>
              <a:rPr lang="en-US" dirty="0" smtClean="0">
                <a:solidFill>
                  <a:srgbClr val="006699"/>
                </a:solidFill>
                <a:latin typeface="Futura LT Bold"/>
                <a:ea typeface="ＭＳ Ｐゴシック" charset="0"/>
                <a:cs typeface="Futura LT Condensed"/>
              </a:rPr>
              <a:t>)              Twitter </a:t>
            </a:r>
            <a:r>
              <a:rPr lang="en-US" dirty="0">
                <a:solidFill>
                  <a:srgbClr val="006699"/>
                </a:solidFill>
                <a:latin typeface="Futura LT Bold"/>
                <a:ea typeface="ＭＳ Ｐゴシック" charset="0"/>
                <a:cs typeface="Futura LT Condensed"/>
              </a:rPr>
              <a:t>– 607 followers</a:t>
            </a:r>
          </a:p>
          <a:p>
            <a:endParaRPr lang="en-US" dirty="0">
              <a:solidFill>
                <a:srgbClr val="006699"/>
              </a:solidFill>
              <a:latin typeface="Futura LT Bold"/>
              <a:ea typeface="ＭＳ Ｐゴシック" charset="0"/>
              <a:cs typeface="Futura LT Condensed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pPr>
              <a:defRPr/>
            </a:pPr>
            <a:fld id="{AE8B27E2-B4FC-4DE2-9D62-D0489B5369A3}" type="slidenum">
              <a:rPr lang="en-JM" smtClean="0"/>
              <a:pPr>
                <a:defRPr/>
              </a:pPr>
              <a:t>17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65013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7620000" cy="1066799"/>
          </a:xfrm>
        </p:spPr>
        <p:txBody>
          <a:bodyPr/>
          <a:lstStyle/>
          <a:p>
            <a:pPr algn="ctr" eaLnBrk="1" hangingPunct="1"/>
            <a:r>
              <a:rPr lang="en-JM" sz="4000" b="1" dirty="0" smtClean="0">
                <a:solidFill>
                  <a:srgbClr val="006699"/>
                </a:solidFill>
                <a:latin typeface="Trajan Pro" pitchFamily="18" charset="0"/>
                <a:ea typeface="ＭＳ Ｐゴシック" pitchFamily="34" charset="-128"/>
              </a:rPr>
              <a:t>MODERNIZING </a:t>
            </a:r>
            <a:br>
              <a:rPr lang="en-JM" sz="4000" b="1" dirty="0" smtClean="0">
                <a:solidFill>
                  <a:srgbClr val="006699"/>
                </a:solidFill>
                <a:latin typeface="Trajan Pro" pitchFamily="18" charset="0"/>
                <a:ea typeface="ＭＳ Ｐゴシック" pitchFamily="34" charset="-128"/>
              </a:rPr>
            </a:br>
            <a:r>
              <a:rPr lang="en-JM" sz="4000" b="1" dirty="0" smtClean="0">
                <a:solidFill>
                  <a:srgbClr val="006699"/>
                </a:solidFill>
                <a:latin typeface="Trajan Pro" pitchFamily="18" charset="0"/>
                <a:ea typeface="ＭＳ Ｐゴシック" pitchFamily="34" charset="-128"/>
              </a:rPr>
              <a:t>MARKETING STRATEGY</a:t>
            </a:r>
            <a:endParaRPr lang="en-JM" sz="4000" b="1" dirty="0">
              <a:solidFill>
                <a:srgbClr val="006699"/>
              </a:solidFill>
              <a:latin typeface="Trajan Pro" pitchFamily="18" charset="0"/>
              <a:ea typeface="ＭＳ Ｐゴシック" pitchFamily="34" charset="-12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solidFill>
                <a:srgbClr val="174A75"/>
              </a:solidFill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solidFill>
                <a:srgbClr val="174A75"/>
              </a:solidFill>
              <a:ea typeface="+mn-ea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1420018"/>
            <a:ext cx="4038600" cy="3394472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sz="2400" b="1" dirty="0">
                <a:solidFill>
                  <a:schemeClr val="tx1"/>
                </a:solidFill>
                <a:latin typeface="Trajan Pro"/>
                <a:ea typeface="ＭＳ Ｐゴシック" pitchFamily="34" charset="-128"/>
                <a:cs typeface="+mn-cs"/>
              </a:rPr>
              <a:t>2014</a:t>
            </a:r>
            <a:r>
              <a:rPr lang="en-US" sz="1800" dirty="0">
                <a:solidFill>
                  <a:schemeClr val="tx1"/>
                </a:solidFill>
                <a:latin typeface="Trajan Pro"/>
                <a:ea typeface="ＭＳ Ｐゴシック" pitchFamily="34" charset="-128"/>
                <a:cs typeface="+mn-cs"/>
              </a:rPr>
              <a:t> will be to further develop our strategy by</a:t>
            </a:r>
            <a:r>
              <a:rPr lang="en-US" sz="1800" dirty="0" smtClean="0">
                <a:solidFill>
                  <a:schemeClr val="tx1"/>
                </a:solidFill>
                <a:latin typeface="Trajan Pro"/>
                <a:ea typeface="ＭＳ Ｐゴシック" pitchFamily="34" charset="-128"/>
                <a:cs typeface="+mn-cs"/>
              </a:rPr>
              <a:t>:</a:t>
            </a:r>
          </a:p>
          <a:p>
            <a:pPr marL="457200" lvl="1" indent="0">
              <a:buNone/>
              <a:tabLst>
                <a:tab pos="3141663" algn="l"/>
              </a:tabLst>
            </a:pPr>
            <a:endParaRPr lang="en-US" sz="1800" dirty="0">
              <a:solidFill>
                <a:schemeClr val="tx1"/>
              </a:solidFill>
              <a:latin typeface="Trajan Pro"/>
              <a:ea typeface="ＭＳ Ｐゴシック" pitchFamily="34" charset="-128"/>
              <a:cs typeface="+mn-cs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tx1"/>
                </a:solidFill>
                <a:latin typeface="Trajan Pro"/>
                <a:ea typeface="ＭＳ Ｐゴシック" pitchFamily="34" charset="-128"/>
                <a:cs typeface="+mn-cs"/>
              </a:rPr>
              <a:t>Creating an organization wide Customer Relationship Management System (Salesforce)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tx1"/>
                </a:solidFill>
                <a:latin typeface="Trajan Pro"/>
                <a:ea typeface="ＭＳ Ｐゴシック" pitchFamily="34" charset="-128"/>
                <a:cs typeface="+mn-cs"/>
              </a:rPr>
              <a:t>Continuing the development of our “Smart Degree” brand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tx1"/>
                </a:solidFill>
                <a:latin typeface="Trajan Pro"/>
                <a:ea typeface="ＭＳ Ｐゴシック" pitchFamily="34" charset="-128"/>
                <a:cs typeface="+mn-cs"/>
              </a:rPr>
              <a:t>Continuing to refine, analyze and evaluate our digital marketing initiatives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sz="1800" dirty="0">
              <a:latin typeface="Trajan Pro"/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en-US" sz="1800" dirty="0">
              <a:latin typeface="Trajan Pro"/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9699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JM" dirty="0" smtClean="0">
                <a:solidFill>
                  <a:srgbClr val="7F7F7F"/>
                </a:solidFill>
                <a:latin typeface="Trajan Pro" pitchFamily="18" charset="0"/>
              </a:rPr>
              <a:t>Athens State University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1261655"/>
            <a:ext cx="784860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81000" y="1457031"/>
            <a:ext cx="42291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rajan Pro"/>
              </a:rPr>
              <a:t>2013</a:t>
            </a:r>
            <a:r>
              <a:rPr lang="en-US" b="1" dirty="0" smtClean="0">
                <a:latin typeface="Trajan Pro"/>
              </a:rPr>
              <a:t> </a:t>
            </a:r>
            <a:r>
              <a:rPr lang="en-US" dirty="0" smtClean="0">
                <a:latin typeface="Trajan Pro"/>
              </a:rPr>
              <a:t>was defined by the overall goal </a:t>
            </a:r>
          </a:p>
          <a:p>
            <a:r>
              <a:rPr lang="en-US" dirty="0" smtClean="0">
                <a:latin typeface="Trajan Pro"/>
              </a:rPr>
              <a:t>of modernizing our marketing strategy.</a:t>
            </a:r>
          </a:p>
          <a:p>
            <a:endParaRPr lang="en-US" b="1" dirty="0">
              <a:latin typeface="Trajan Pro"/>
            </a:endParaRPr>
          </a:p>
          <a:p>
            <a:pPr algn="ctr"/>
            <a:r>
              <a:rPr lang="en-US" b="1" dirty="0" smtClean="0">
                <a:latin typeface="Trajan Pro"/>
              </a:rPr>
              <a:t>Adult Degree Program</a:t>
            </a:r>
          </a:p>
          <a:p>
            <a:pPr algn="ctr"/>
            <a:r>
              <a:rPr lang="en-US" dirty="0" smtClean="0">
                <a:latin typeface="Trajan Pro"/>
              </a:rPr>
              <a:t>4 key elements</a:t>
            </a:r>
          </a:p>
          <a:p>
            <a:endParaRPr lang="en-US" dirty="0" smtClean="0">
              <a:latin typeface="Trajan Pro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 smtClean="0">
                <a:latin typeface="Trajan Pro"/>
              </a:rPr>
              <a:t>Brand Strategy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 smtClean="0">
                <a:latin typeface="Trajan Pro"/>
              </a:rPr>
              <a:t>Communication Strategy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 smtClean="0">
                <a:latin typeface="Trajan Pro"/>
              </a:rPr>
              <a:t>Marketing Strategy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 smtClean="0">
                <a:latin typeface="Trajan Pro"/>
              </a:rPr>
              <a:t>Set Campaign Goals and Metrics</a:t>
            </a:r>
          </a:p>
          <a:p>
            <a:pPr lvl="1"/>
            <a:endParaRPr lang="en-US" dirty="0" smtClean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610100" y="1276351"/>
            <a:ext cx="0" cy="3235325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BC993A-98E7-4461-989F-972C4B4A53AF}" type="slidenum">
              <a:rPr lang="en-JM" smtClean="0"/>
              <a:pPr>
                <a:defRPr/>
              </a:pPr>
              <a:t>18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08897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971550"/>
          </a:xfrm>
        </p:spPr>
        <p:txBody>
          <a:bodyPr/>
          <a:lstStyle/>
          <a:p>
            <a:pPr algn="ctr" eaLnBrk="1" hangingPunct="1"/>
            <a:r>
              <a:rPr lang="en-US" altLang="en-US" sz="3600" b="1" dirty="0" smtClean="0">
                <a:solidFill>
                  <a:srgbClr val="006699"/>
                </a:solidFill>
                <a:latin typeface="Trajan Pro" pitchFamily="18" charset="0"/>
                <a:ea typeface="ＭＳ Ｐゴシック" pitchFamily="34" charset="-128"/>
              </a:rPr>
              <a:t>SPRING 2014</a:t>
            </a:r>
            <a:br>
              <a:rPr lang="en-US" altLang="en-US" sz="3600" b="1" dirty="0" smtClean="0">
                <a:solidFill>
                  <a:srgbClr val="006699"/>
                </a:solidFill>
                <a:latin typeface="Trajan Pro" pitchFamily="18" charset="0"/>
                <a:ea typeface="ＭＳ Ｐゴシック" pitchFamily="34" charset="-128"/>
              </a:rPr>
            </a:br>
            <a:r>
              <a:rPr lang="en-US" altLang="en-US" sz="3600" b="1" dirty="0" smtClean="0">
                <a:solidFill>
                  <a:srgbClr val="006699"/>
                </a:solidFill>
                <a:latin typeface="Trajan Pro" pitchFamily="18" charset="0"/>
                <a:ea typeface="ＭＳ Ｐゴシック" pitchFamily="34" charset="-128"/>
              </a:rPr>
              <a:t>ENROLLMENT</a:t>
            </a:r>
            <a:endParaRPr lang="en-US" altLang="en-US" sz="3600" b="1" dirty="0">
              <a:solidFill>
                <a:srgbClr val="006699"/>
              </a:solidFill>
              <a:latin typeface="Trajan Pro" pitchFamily="18" charset="0"/>
              <a:ea typeface="ＭＳ Ｐゴシック" pitchFamily="34" charset="-128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52400" y="976449"/>
            <a:ext cx="2667000" cy="3676649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Goal </a:t>
            </a:r>
            <a:r>
              <a:rPr lang="en-US" altLang="en-US" dirty="0"/>
              <a:t>of 3349 students</a:t>
            </a:r>
          </a:p>
          <a:p>
            <a:pPr lvl="1" eaLnBrk="1" hangingPunct="1"/>
            <a:r>
              <a:rPr lang="en-US" altLang="en-US" dirty="0"/>
              <a:t>Budget hours 30,500 credit hours</a:t>
            </a:r>
          </a:p>
          <a:p>
            <a:pPr lvl="1" eaLnBrk="1" hangingPunct="1"/>
            <a:endParaRPr lang="en-US" altLang="en-US" dirty="0"/>
          </a:p>
          <a:p>
            <a:pPr eaLnBrk="1" hangingPunct="1"/>
            <a:r>
              <a:rPr lang="en-US" altLang="en-US" dirty="0" smtClean="0"/>
              <a:t>3104 </a:t>
            </a:r>
            <a:r>
              <a:rPr lang="en-US" altLang="en-US" dirty="0"/>
              <a:t>current headcount</a:t>
            </a:r>
          </a:p>
          <a:p>
            <a:pPr lvl="1" eaLnBrk="1" hangingPunct="1"/>
            <a:r>
              <a:rPr lang="en-US" altLang="en-US" dirty="0" smtClean="0"/>
              <a:t>28,939 </a:t>
            </a:r>
            <a:r>
              <a:rPr lang="en-US" altLang="en-US" dirty="0"/>
              <a:t>current credit hour production</a:t>
            </a:r>
          </a:p>
          <a:p>
            <a:pPr lvl="1"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Enrollment is </a:t>
            </a:r>
            <a:r>
              <a:rPr lang="en-US" altLang="en-US" dirty="0" smtClean="0"/>
              <a:t>down </a:t>
            </a:r>
            <a:r>
              <a:rPr lang="en-US" altLang="en-US" dirty="0" smtClean="0">
                <a:solidFill>
                  <a:srgbClr val="FF0000"/>
                </a:solidFill>
              </a:rPr>
              <a:t>1561 </a:t>
            </a:r>
            <a:r>
              <a:rPr lang="en-US" altLang="en-US" dirty="0" smtClean="0"/>
              <a:t>credit hours or </a:t>
            </a:r>
            <a:r>
              <a:rPr lang="en-US" altLang="en-US" dirty="0">
                <a:solidFill>
                  <a:srgbClr val="FF0000"/>
                </a:solidFill>
              </a:rPr>
              <a:t>5</a:t>
            </a:r>
            <a:r>
              <a:rPr lang="en-US" altLang="en-US" dirty="0" smtClean="0">
                <a:solidFill>
                  <a:srgbClr val="FF0000"/>
                </a:solidFill>
              </a:rPr>
              <a:t>%</a:t>
            </a:r>
            <a:r>
              <a:rPr lang="en-US" altLang="en-US" dirty="0" smtClean="0"/>
              <a:t> </a:t>
            </a:r>
            <a:r>
              <a:rPr lang="en-US" altLang="en-US" dirty="0"/>
              <a:t>from </a:t>
            </a:r>
            <a:r>
              <a:rPr lang="en-US" altLang="en-US" dirty="0" smtClean="0"/>
              <a:t>projected budget.</a:t>
            </a:r>
            <a:endParaRPr lang="en-US" altLang="en-US" dirty="0"/>
          </a:p>
          <a:p>
            <a:pPr lvl="1" eaLnBrk="1" hangingPunct="1"/>
            <a:endParaRPr lang="en-US" altLang="en-US" sz="1100" dirty="0">
              <a:solidFill>
                <a:srgbClr val="006699"/>
              </a:solidFill>
              <a:ea typeface="ＭＳ Ｐゴシック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98863" y="971550"/>
            <a:ext cx="784860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4781550"/>
            <a:ext cx="6629400" cy="293688"/>
          </a:xfrm>
        </p:spPr>
        <p:txBody>
          <a:bodyPr/>
          <a:lstStyle/>
          <a:p>
            <a:pPr>
              <a:defRPr/>
            </a:pPr>
            <a:r>
              <a:rPr lang="en-JM" dirty="0" smtClean="0"/>
              <a:t>Athens State University</a:t>
            </a:r>
            <a:endParaRPr lang="en-JM" dirty="0"/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595658152"/>
              </p:ext>
            </p:extLst>
          </p:nvPr>
        </p:nvGraphicFramePr>
        <p:xfrm>
          <a:off x="2834640" y="1097280"/>
          <a:ext cx="5867400" cy="3566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2743200" y="1047750"/>
            <a:ext cx="0" cy="335280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AC0FD3-E1A0-412F-9E9D-8BBC0FFD82EB}" type="slidenum">
              <a:rPr lang="en-JM" smtClean="0"/>
              <a:pPr>
                <a:defRPr/>
              </a:pPr>
              <a:t>19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4896015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1951"/>
            <a:ext cx="7620000" cy="42227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6699"/>
                </a:solidFill>
                <a:latin typeface="Trajan Pro" pitchFamily="18" charset="0"/>
                <a:ea typeface="ＭＳ Ｐゴシック" pitchFamily="34" charset="-128"/>
              </a:rPr>
              <a:t>ACCREDITATION UPDATE</a:t>
            </a:r>
            <a:endParaRPr lang="en-US" b="1" dirty="0">
              <a:solidFill>
                <a:srgbClr val="006699"/>
              </a:solidFill>
              <a:latin typeface="Trajan Pro" pitchFamily="18" charset="0"/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71550"/>
            <a:ext cx="8863012" cy="3657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006699"/>
                </a:solidFill>
                <a:latin typeface="Trajan Pro" pitchFamily="18" charset="0"/>
                <a:ea typeface="ＭＳ Ｐゴシック" pitchFamily="34" charset="-128"/>
              </a:rPr>
              <a:t>NCATE (CAEP) AND STATE REVIEW</a:t>
            </a:r>
            <a:endParaRPr lang="en-US" sz="2800" dirty="0" smtClean="0">
              <a:solidFill>
                <a:srgbClr val="006699"/>
              </a:solidFill>
              <a:latin typeface="Futura LT Bold"/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006699"/>
                </a:solidFill>
                <a:latin typeface="Futura LT Bold"/>
              </a:rPr>
              <a:t>College </a:t>
            </a:r>
            <a:r>
              <a:rPr lang="en-US" sz="2800" dirty="0">
                <a:solidFill>
                  <a:srgbClr val="006699"/>
                </a:solidFill>
                <a:latin typeface="Futura LT Bold"/>
              </a:rPr>
              <a:t>of Education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006699"/>
                </a:solidFill>
              </a:rPr>
              <a:t>The written report for the NCATE reaccreditation is due in February.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6699"/>
                </a:solidFill>
              </a:rPr>
              <a:t>      On-site visit scheduled for October 18-21, 2014</a:t>
            </a:r>
          </a:p>
          <a:p>
            <a:pPr marL="0" indent="0">
              <a:buNone/>
            </a:pPr>
            <a:endParaRPr lang="en-US" sz="1800" dirty="0" smtClean="0">
              <a:solidFill>
                <a:srgbClr val="006699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006699"/>
                </a:solidFill>
              </a:rPr>
              <a:t>State review report received.  Mathematics (secondary education certification) and Physical Education certification programs met all standards.  11 other programs must submit follow-up reports.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 dirty="0" smtClean="0"/>
              <a:t>Athens State University</a:t>
            </a:r>
            <a:endParaRPr lang="en-JM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895350"/>
            <a:ext cx="784860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28750"/>
            <a:ext cx="1485900" cy="571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67150"/>
            <a:ext cx="3300412" cy="639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AC0FD3-E1A0-412F-9E9D-8BBC0FFD82EB}" type="slidenum">
              <a:rPr lang="en-JM" smtClean="0"/>
              <a:pPr>
                <a:defRPr/>
              </a:pPr>
              <a:t>2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710278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3350"/>
            <a:ext cx="7924800" cy="1066800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006699"/>
                </a:solidFill>
                <a:latin typeface="Trajan Pro" pitchFamily="18" charset="0"/>
                <a:ea typeface="ＭＳ Ｐゴシック" pitchFamily="34" charset="-128"/>
              </a:rPr>
              <a:t>ENROLLMENT AND STUDENT SERVICES RECENT </a:t>
            </a:r>
            <a:r>
              <a:rPr lang="en-US" sz="4000" b="1" dirty="0">
                <a:solidFill>
                  <a:srgbClr val="006699"/>
                </a:solidFill>
                <a:latin typeface="Trajan Pro" pitchFamily="18" charset="0"/>
                <a:ea typeface="ＭＳ Ｐゴシック" pitchFamily="34" charset="-128"/>
              </a:rPr>
              <a:t>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28750"/>
            <a:ext cx="4648200" cy="3394075"/>
          </a:xfrm>
        </p:spPr>
        <p:txBody>
          <a:bodyPr/>
          <a:lstStyle/>
          <a:p>
            <a:r>
              <a:rPr lang="en-US" sz="2000" b="1" dirty="0">
                <a:solidFill>
                  <a:srgbClr val="006699"/>
                </a:solidFill>
              </a:rPr>
              <a:t>Recruiting and Veterans Affairs</a:t>
            </a:r>
            <a:r>
              <a:rPr lang="en-US" sz="2000" dirty="0">
                <a:solidFill>
                  <a:srgbClr val="006699"/>
                </a:solidFill>
              </a:rPr>
              <a:t> have been merged into the Admissions Office</a:t>
            </a:r>
          </a:p>
          <a:p>
            <a:pPr lvl="1"/>
            <a:r>
              <a:rPr lang="en-US" sz="1600" dirty="0">
                <a:solidFill>
                  <a:srgbClr val="006699"/>
                </a:solidFill>
                <a:ea typeface="ＭＳ Ｐゴシック" charset="0"/>
              </a:rPr>
              <a:t>New VA advisor appointed in October</a:t>
            </a:r>
          </a:p>
          <a:p>
            <a:pPr lvl="1"/>
            <a:r>
              <a:rPr lang="en-US" sz="1600" dirty="0">
                <a:solidFill>
                  <a:srgbClr val="006699"/>
                </a:solidFill>
                <a:ea typeface="ＭＳ Ｐゴシック" charset="0"/>
              </a:rPr>
              <a:t>2 new recruiters hired to start January </a:t>
            </a:r>
            <a:r>
              <a:rPr lang="en-US" sz="1600" dirty="0" smtClean="0">
                <a:solidFill>
                  <a:srgbClr val="006699"/>
                </a:solidFill>
                <a:ea typeface="ＭＳ Ｐゴシック" charset="0"/>
              </a:rPr>
              <a:t>27</a:t>
            </a:r>
            <a:r>
              <a:rPr lang="en-US" sz="1600" baseline="30000" dirty="0" smtClean="0">
                <a:solidFill>
                  <a:srgbClr val="006699"/>
                </a:solidFill>
                <a:ea typeface="ＭＳ Ｐゴシック" charset="0"/>
              </a:rPr>
              <a:t>th</a:t>
            </a:r>
            <a:endParaRPr lang="en-US" sz="1600" dirty="0" smtClean="0">
              <a:solidFill>
                <a:srgbClr val="006699"/>
              </a:solidFill>
              <a:ea typeface="ＭＳ Ｐゴシック" charset="0"/>
            </a:endParaRPr>
          </a:p>
          <a:p>
            <a:pPr lvl="1"/>
            <a:endParaRPr lang="en-US" sz="1800" dirty="0">
              <a:solidFill>
                <a:srgbClr val="006699"/>
              </a:solidFill>
              <a:ea typeface="ＭＳ Ｐゴシック" charset="0"/>
            </a:endParaRPr>
          </a:p>
          <a:p>
            <a:r>
              <a:rPr lang="en-US" sz="1800" dirty="0" smtClean="0">
                <a:solidFill>
                  <a:srgbClr val="006699"/>
                </a:solidFill>
              </a:rPr>
              <a:t>The </a:t>
            </a:r>
            <a:r>
              <a:rPr lang="en-US" sz="1800" b="1" dirty="0" smtClean="0">
                <a:solidFill>
                  <a:srgbClr val="006699"/>
                </a:solidFill>
              </a:rPr>
              <a:t>Transfer Advising Center </a:t>
            </a:r>
            <a:r>
              <a:rPr lang="en-US" sz="1800" dirty="0" smtClean="0">
                <a:solidFill>
                  <a:srgbClr val="006699"/>
                </a:solidFill>
              </a:rPr>
              <a:t>transitioning to </a:t>
            </a:r>
            <a:r>
              <a:rPr lang="en-US" sz="1800" b="1" dirty="0" smtClean="0">
                <a:solidFill>
                  <a:srgbClr val="006699"/>
                </a:solidFill>
              </a:rPr>
              <a:t>Transfer Student Success Center</a:t>
            </a:r>
            <a:endParaRPr lang="en-US" sz="1800" dirty="0">
              <a:solidFill>
                <a:srgbClr val="0066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 dirty="0" smtClean="0"/>
              <a:t>Athens State University</a:t>
            </a:r>
            <a:endParaRPr lang="en-JM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52425" y="1276350"/>
            <a:ext cx="8105775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62150"/>
            <a:ext cx="3627120" cy="15544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AC0FD3-E1A0-412F-9E9D-8BBC0FFD82EB}" type="slidenum">
              <a:rPr lang="en-JM" smtClean="0"/>
              <a:pPr>
                <a:defRPr/>
              </a:pPr>
              <a:t>20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9181120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3350"/>
            <a:ext cx="9448800" cy="990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 smtClean="0">
                <a:solidFill>
                  <a:srgbClr val="006699"/>
                </a:solidFill>
                <a:latin typeface="Trajan Pro" pitchFamily="18" charset="0"/>
                <a:ea typeface="ＭＳ Ｐゴシック" pitchFamily="34" charset="-128"/>
              </a:rPr>
              <a:t>ENROLLMENT AND STUDENT SERVICES - MOVING </a:t>
            </a:r>
            <a:r>
              <a:rPr lang="en-US" sz="4000" b="1" dirty="0">
                <a:solidFill>
                  <a:srgbClr val="006699"/>
                </a:solidFill>
                <a:latin typeface="Trajan Pro" pitchFamily="18" charset="0"/>
                <a:ea typeface="ＭＳ Ｐゴシック" pitchFamily="34" charset="-128"/>
              </a:rPr>
              <a:t>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1100" y="1314450"/>
            <a:ext cx="6934199" cy="4305299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6699"/>
                </a:solidFill>
              </a:rPr>
              <a:t>Enrollment Management </a:t>
            </a:r>
            <a:r>
              <a:rPr lang="en-US" sz="2400" dirty="0" smtClean="0">
                <a:solidFill>
                  <a:srgbClr val="006699"/>
                </a:solidFill>
              </a:rPr>
              <a:t>Plan</a:t>
            </a:r>
          </a:p>
          <a:p>
            <a:pPr marL="0" indent="0" algn="ctr">
              <a:buNone/>
            </a:pPr>
            <a:endParaRPr lang="en-US" sz="2000" dirty="0">
              <a:solidFill>
                <a:srgbClr val="006699"/>
              </a:solidFill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6699"/>
                </a:solidFill>
              </a:rPr>
              <a:t>Customer Relationship Management tool</a:t>
            </a:r>
          </a:p>
          <a:p>
            <a:pPr lvl="1" algn="ctr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6699"/>
                </a:solidFill>
                <a:ea typeface="ＭＳ Ｐゴシック" charset="0"/>
              </a:rPr>
              <a:t>Currently testing </a:t>
            </a:r>
            <a:r>
              <a:rPr lang="en-US" sz="2400" i="1" dirty="0">
                <a:solidFill>
                  <a:srgbClr val="006699"/>
                </a:solidFill>
                <a:ea typeface="ＭＳ Ｐゴシック" charset="0"/>
              </a:rPr>
              <a:t>Salesforce</a:t>
            </a:r>
            <a:r>
              <a:rPr lang="en-US" sz="2400" dirty="0">
                <a:solidFill>
                  <a:srgbClr val="006699"/>
                </a:solidFill>
                <a:ea typeface="ＭＳ Ｐゴシック" charset="0"/>
              </a:rPr>
              <a:t> as CRM tool</a:t>
            </a:r>
          </a:p>
          <a:p>
            <a:pPr lvl="1" algn="ctr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6699"/>
                </a:solidFill>
                <a:ea typeface="ＭＳ Ｐゴシック" charset="0"/>
              </a:rPr>
              <a:t>Structuring a communication plan</a:t>
            </a:r>
          </a:p>
          <a:p>
            <a:pPr marL="457200" lvl="1" indent="0" algn="ctr">
              <a:buNone/>
            </a:pPr>
            <a:endParaRPr lang="en-US" sz="1800" dirty="0">
              <a:solidFill>
                <a:srgbClr val="006699"/>
              </a:solidFill>
              <a:ea typeface="ＭＳ Ｐゴシック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en-US" sz="2400" i="1" dirty="0">
                <a:solidFill>
                  <a:srgbClr val="006699"/>
                </a:solidFill>
              </a:rPr>
              <a:t>Degree Works </a:t>
            </a:r>
            <a:r>
              <a:rPr lang="en-US" sz="2400" dirty="0">
                <a:solidFill>
                  <a:srgbClr val="006699"/>
                </a:solidFill>
              </a:rPr>
              <a:t>– Degree Audit Program</a:t>
            </a:r>
          </a:p>
          <a:p>
            <a:pPr marL="0" indent="0" algn="ctr">
              <a:buNone/>
            </a:pPr>
            <a:endParaRPr lang="en-US" sz="1800" dirty="0">
              <a:solidFill>
                <a:srgbClr val="006699"/>
              </a:solidFill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6699"/>
                </a:solidFill>
              </a:rPr>
              <a:t>Enrollment Task Force to be created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 dirty="0" smtClean="0"/>
              <a:t>Athens State University</a:t>
            </a:r>
            <a:endParaRPr lang="en-JM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04800" y="1200150"/>
            <a:ext cx="8439150" cy="3810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AC0FD3-E1A0-412F-9E9D-8BBC0FFD82EB}" type="slidenum">
              <a:rPr lang="en-JM" smtClean="0"/>
              <a:pPr>
                <a:defRPr/>
              </a:pPr>
              <a:t>21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4811451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9550"/>
            <a:ext cx="7620000" cy="422275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006699"/>
                </a:solidFill>
                <a:latin typeface="Trajan Pro" pitchFamily="18" charset="0"/>
                <a:ea typeface="ＭＳ Ｐゴシック" pitchFamily="34" charset="-128"/>
              </a:rPr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895350"/>
            <a:ext cx="8229600" cy="36766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600" b="1" dirty="0" smtClean="0">
                <a:solidFill>
                  <a:srgbClr val="006699"/>
                </a:solidFill>
                <a:latin typeface="Futura LT Bold"/>
              </a:rPr>
              <a:t>February 5-7, 2014 – Carter Gymnasium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6699"/>
                </a:solidFill>
                <a:latin typeface="Futura LT Bold"/>
              </a:rPr>
              <a:t>      Leader in Me Symposium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6699"/>
                </a:solidFill>
                <a:latin typeface="Futura LT Bold"/>
              </a:rPr>
              <a:t>      Keynote Speakers:  Daniel Pink, author of </a:t>
            </a:r>
            <a:r>
              <a:rPr lang="en-US" sz="1600" b="1" i="1" dirty="0" smtClean="0">
                <a:solidFill>
                  <a:srgbClr val="006699"/>
                </a:solidFill>
                <a:latin typeface="Futura LT Bold"/>
              </a:rPr>
              <a:t>A Whole New Mind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6699"/>
                </a:solidFill>
                <a:latin typeface="Futura LT Bold"/>
              </a:rPr>
              <a:t>      Special Guest:  Sean Covey, Senior Vice President, Franklin Covey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6699"/>
                </a:solidFill>
                <a:latin typeface="Futura LT Bold"/>
              </a:rPr>
              <a:t>      	</a:t>
            </a:r>
            <a:endParaRPr lang="en-US" sz="1600" dirty="0" smtClean="0">
              <a:solidFill>
                <a:srgbClr val="006699"/>
              </a:solidFill>
              <a:latin typeface="Futura LT Bold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 dirty="0" smtClean="0"/>
              <a:t>Athens State University</a:t>
            </a:r>
            <a:endParaRPr lang="en-JM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85800" y="742950"/>
            <a:ext cx="784860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638" y="2571750"/>
            <a:ext cx="4548724" cy="1737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AC0FD3-E1A0-412F-9E9D-8BBC0FFD82EB}" type="slidenum">
              <a:rPr lang="en-JM" smtClean="0"/>
              <a:pPr>
                <a:defRPr/>
              </a:pPr>
              <a:t>22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9842247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09550"/>
            <a:ext cx="7620000" cy="422275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006699"/>
                </a:solidFill>
                <a:latin typeface="Trajan Pro" pitchFamily="18" charset="0"/>
                <a:ea typeface="ＭＳ Ｐゴシック" pitchFamily="34" charset="-128"/>
              </a:rPr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847725"/>
            <a:ext cx="6400800" cy="3975462"/>
          </a:xfrm>
        </p:spPr>
        <p:txBody>
          <a:bodyPr/>
          <a:lstStyle/>
          <a:p>
            <a:pPr marL="0" indent="0">
              <a:buNone/>
            </a:pPr>
            <a:endParaRPr lang="en-US" sz="1100" b="1" dirty="0" smtClean="0">
              <a:solidFill>
                <a:srgbClr val="006699"/>
              </a:solidFill>
              <a:latin typeface="Futura LT Bold"/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6699"/>
                </a:solidFill>
                <a:latin typeface="Futura LT Bold"/>
              </a:rPr>
              <a:t>February 28, 2014 -   </a:t>
            </a:r>
            <a:r>
              <a:rPr lang="en-US" sz="1600" dirty="0" smtClean="0">
                <a:solidFill>
                  <a:srgbClr val="006699"/>
                </a:solidFill>
                <a:latin typeface="Futura LT Bold"/>
              </a:rPr>
              <a:t>Faculty/Staff Meeting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6699"/>
                </a:solidFill>
                <a:latin typeface="Futura LT Bold"/>
              </a:rPr>
              <a:t>	</a:t>
            </a:r>
            <a:r>
              <a:rPr lang="en-US" sz="2400" dirty="0" smtClean="0">
                <a:solidFill>
                  <a:srgbClr val="C00000"/>
                </a:solidFill>
                <a:latin typeface="Futura LT Bold"/>
              </a:rPr>
              <a:t>*</a:t>
            </a:r>
            <a:r>
              <a:rPr lang="en-US" sz="1600" dirty="0" smtClean="0">
                <a:solidFill>
                  <a:srgbClr val="C00000"/>
                </a:solidFill>
                <a:latin typeface="Futura LT Bold"/>
              </a:rPr>
              <a:t>8:30 am - 9:00 am </a:t>
            </a:r>
            <a:r>
              <a:rPr lang="en-US" sz="1600" dirty="0">
                <a:solidFill>
                  <a:srgbClr val="C00000"/>
                </a:solidFill>
                <a:latin typeface="Futura LT Bold"/>
              </a:rPr>
              <a:t> </a:t>
            </a:r>
            <a:r>
              <a:rPr lang="en-US" sz="1600" dirty="0" smtClean="0">
                <a:solidFill>
                  <a:srgbClr val="C00000"/>
                </a:solidFill>
                <a:latin typeface="Futura LT Bold"/>
              </a:rPr>
              <a:t>- Coffee  		Gymnasium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C00000"/>
                </a:solidFill>
                <a:latin typeface="Futura LT Bold"/>
              </a:rPr>
              <a:t>	</a:t>
            </a:r>
            <a:r>
              <a:rPr lang="en-US" sz="2400" dirty="0" smtClean="0">
                <a:solidFill>
                  <a:srgbClr val="C00000"/>
                </a:solidFill>
                <a:latin typeface="Futura LT Bold"/>
              </a:rPr>
              <a:t>*</a:t>
            </a:r>
            <a:r>
              <a:rPr lang="en-US" sz="1600" dirty="0" smtClean="0">
                <a:solidFill>
                  <a:srgbClr val="C00000"/>
                </a:solidFill>
                <a:latin typeface="Futura LT Bold"/>
              </a:rPr>
              <a:t>9:00 am – 10:15 am – Speaker	Gymnasium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6699"/>
                </a:solidFill>
                <a:latin typeface="Futura LT Bold"/>
              </a:rPr>
              <a:t>	</a:t>
            </a:r>
            <a:r>
              <a:rPr lang="en-US" sz="1600" dirty="0" smtClean="0">
                <a:solidFill>
                  <a:srgbClr val="006699"/>
                </a:solidFill>
                <a:latin typeface="Futura LT Bold"/>
              </a:rPr>
              <a:t>	Dr. James H. Johnson, Jr., Director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006699"/>
                </a:solidFill>
                <a:latin typeface="Futura LT Bold"/>
              </a:rPr>
              <a:t>	</a:t>
            </a:r>
            <a:r>
              <a:rPr lang="en-US" sz="1600" dirty="0">
                <a:solidFill>
                  <a:srgbClr val="006699"/>
                </a:solidFill>
                <a:latin typeface="Futura LT Bold"/>
              </a:rPr>
              <a:t>	</a:t>
            </a:r>
            <a:r>
              <a:rPr lang="en-US" sz="1600" dirty="0" smtClean="0">
                <a:solidFill>
                  <a:srgbClr val="006699"/>
                </a:solidFill>
                <a:latin typeface="Futura LT Bold"/>
              </a:rPr>
              <a:t>Urban Investment Strategies Center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006699"/>
                </a:solidFill>
                <a:latin typeface="Futura LT Bold"/>
              </a:rPr>
              <a:t>	</a:t>
            </a:r>
            <a:r>
              <a:rPr lang="en-US" sz="1600" dirty="0">
                <a:solidFill>
                  <a:srgbClr val="006699"/>
                </a:solidFill>
                <a:latin typeface="Futura LT Bold"/>
              </a:rPr>
              <a:t>	</a:t>
            </a:r>
            <a:r>
              <a:rPr lang="en-US" sz="1600" dirty="0" smtClean="0">
                <a:solidFill>
                  <a:srgbClr val="006699"/>
                </a:solidFill>
                <a:latin typeface="Futura LT Bold"/>
              </a:rPr>
              <a:t>University of North Carolina at Chapel Hill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6699"/>
                </a:solidFill>
                <a:latin typeface="Futura LT Bold"/>
              </a:rPr>
              <a:t>	</a:t>
            </a:r>
            <a:r>
              <a:rPr lang="en-US" sz="1600" dirty="0" smtClean="0">
                <a:solidFill>
                  <a:srgbClr val="006699"/>
                </a:solidFill>
                <a:latin typeface="Futura LT Bold"/>
              </a:rPr>
              <a:t>10:30 – 11:45  – Board of Visitors meet with individual 			Colleges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006699"/>
                </a:solidFill>
                <a:latin typeface="Futura LT Bold"/>
              </a:rPr>
              <a:t>	12:00 Noon – BOV Luncheon with the President</a:t>
            </a:r>
          </a:p>
          <a:p>
            <a:pPr marL="0" indent="0">
              <a:buNone/>
            </a:pPr>
            <a:endParaRPr lang="en-US" sz="1600" dirty="0">
              <a:solidFill>
                <a:srgbClr val="006699"/>
              </a:solidFill>
              <a:latin typeface="Futura LT Bold"/>
            </a:endParaRPr>
          </a:p>
          <a:p>
            <a:pPr marL="0" indent="0">
              <a:buNone/>
            </a:pPr>
            <a:endParaRPr lang="en-US" sz="1600" dirty="0" smtClean="0">
              <a:solidFill>
                <a:srgbClr val="006699"/>
              </a:solidFill>
              <a:latin typeface="Futura LT Bold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C00000"/>
                </a:solidFill>
                <a:latin typeface="Futura LT Bold"/>
              </a:rPr>
              <a:t>*All faculty and staff are encouraged to attend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 dirty="0" smtClean="0"/>
              <a:t>Athens State University</a:t>
            </a:r>
            <a:endParaRPr lang="en-JM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85800" y="819150"/>
            <a:ext cx="784860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 descr="C:\Users\Jackie Gooch\Pictures\ASU Pics\Athens State University Staff 2013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9541">
            <a:off x="541176" y="2190751"/>
            <a:ext cx="2485020" cy="1920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AC0FD3-E1A0-412F-9E9D-8BBC0FFD82EB}" type="slidenum">
              <a:rPr lang="en-JM" smtClean="0"/>
              <a:pPr>
                <a:defRPr/>
              </a:pPr>
              <a:t>23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937257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1951"/>
            <a:ext cx="7620000" cy="42227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6699"/>
                </a:solidFill>
                <a:latin typeface="Trajan Pro" pitchFamily="18" charset="0"/>
                <a:ea typeface="ＭＳ Ｐゴシック" pitchFamily="34" charset="-128"/>
              </a:rPr>
              <a:t>ACCREDITATION UPDATE</a:t>
            </a:r>
            <a:endParaRPr lang="en-US" b="1" dirty="0">
              <a:solidFill>
                <a:srgbClr val="006699"/>
              </a:solidFill>
              <a:latin typeface="Trajan Pro" pitchFamily="18" charset="0"/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758" y="971550"/>
            <a:ext cx="5257800" cy="3657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 smtClean="0">
                <a:solidFill>
                  <a:srgbClr val="006699"/>
                </a:solidFill>
                <a:latin typeface="Trajan Pro" pitchFamily="18" charset="0"/>
                <a:ea typeface="ＭＳ Ｐゴシック" pitchFamily="34" charset="-128"/>
              </a:rPr>
              <a:t>Accreditation Council for Business Schools and Programs (ACBSP)</a:t>
            </a:r>
          </a:p>
          <a:p>
            <a:pPr marL="0" indent="0" algn="ctr">
              <a:buNone/>
            </a:pPr>
            <a:endParaRPr lang="en-US" sz="2800" dirty="0" smtClean="0">
              <a:solidFill>
                <a:srgbClr val="006699"/>
              </a:solidFill>
              <a:latin typeface="Futura LT Bold"/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006699"/>
                </a:solidFill>
                <a:latin typeface="Futura LT Bold"/>
              </a:rPr>
              <a:t>College </a:t>
            </a:r>
            <a:r>
              <a:rPr lang="en-US" sz="2800" dirty="0">
                <a:solidFill>
                  <a:srgbClr val="006699"/>
                </a:solidFill>
                <a:latin typeface="Futura LT Bold"/>
              </a:rPr>
              <a:t>of </a:t>
            </a:r>
            <a:r>
              <a:rPr lang="en-US" sz="2800" dirty="0" smtClean="0">
                <a:solidFill>
                  <a:srgbClr val="006699"/>
                </a:solidFill>
                <a:latin typeface="Futura LT Bold"/>
              </a:rPr>
              <a:t>Business</a:t>
            </a:r>
            <a:endParaRPr lang="en-US" sz="2800" dirty="0">
              <a:solidFill>
                <a:srgbClr val="006699"/>
              </a:solidFill>
              <a:latin typeface="Futura LT Bold"/>
            </a:endParaRP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006699"/>
                </a:solidFill>
              </a:rPr>
              <a:t>Quality Assurance report was reviewed and accepted by ACBSP with no further information needed.</a:t>
            </a:r>
          </a:p>
          <a:p>
            <a:pPr marL="0" indent="0">
              <a:buNone/>
            </a:pPr>
            <a:endParaRPr lang="en-US" sz="1800" dirty="0" smtClean="0">
              <a:solidFill>
                <a:srgbClr val="006699"/>
              </a:solidFill>
            </a:endParaRP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 dirty="0" smtClean="0"/>
              <a:t>Athens State University</a:t>
            </a:r>
            <a:endParaRPr lang="en-JM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895350"/>
            <a:ext cx="784860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81150"/>
            <a:ext cx="3423138" cy="914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AC0FD3-E1A0-412F-9E9D-8BBC0FFD82EB}" type="slidenum">
              <a:rPr lang="en-JM" smtClean="0"/>
              <a:pPr>
                <a:defRPr/>
              </a:pPr>
              <a:t>3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297725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85750"/>
            <a:ext cx="8305800" cy="422275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006699"/>
                </a:solidFill>
                <a:latin typeface="Trajan Pro" pitchFamily="18" charset="0"/>
                <a:ea typeface="ＭＳ Ｐゴシック" pitchFamily="34" charset="-128"/>
              </a:rPr>
              <a:t>FACULTY AND STAFF POSITIONS</a:t>
            </a:r>
            <a:endParaRPr lang="en-US" sz="4000" b="1" dirty="0">
              <a:solidFill>
                <a:srgbClr val="006699"/>
              </a:solidFill>
              <a:latin typeface="Trajan Pro" pitchFamily="18" charset="0"/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74417"/>
            <a:ext cx="8382000" cy="38290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006699"/>
                </a:solidFill>
              </a:rPr>
              <a:t>Two Dean searches complete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6699"/>
                </a:solidFill>
              </a:rPr>
              <a:t>    	College of Business: Dr. Kim LaFevor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6699"/>
                </a:solidFill>
              </a:rPr>
              <a:t>	College of Education: Dr. Pat Sims</a:t>
            </a:r>
          </a:p>
          <a:p>
            <a:pPr marL="0" indent="0">
              <a:buNone/>
            </a:pPr>
            <a:endParaRPr lang="en-US" sz="2000" dirty="0" smtClean="0">
              <a:solidFill>
                <a:srgbClr val="006699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006699"/>
                </a:solidFill>
              </a:rPr>
              <a:t>Two faculty searches complete (Accounting): 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006699"/>
                </a:solidFill>
              </a:rPr>
              <a:t>	Jacob Gatlin, Joshua Zender</a:t>
            </a:r>
          </a:p>
          <a:p>
            <a:pPr marL="457200" lvl="1" indent="0">
              <a:buNone/>
            </a:pPr>
            <a:endParaRPr lang="en-US" sz="2000" dirty="0">
              <a:solidFill>
                <a:srgbClr val="006699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006699"/>
                </a:solidFill>
              </a:rPr>
              <a:t>Staff Hires: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rgbClr val="006699"/>
                </a:solidFill>
              </a:rPr>
              <a:t>	</a:t>
            </a:r>
            <a:r>
              <a:rPr lang="en-US" sz="2000" dirty="0" smtClean="0">
                <a:solidFill>
                  <a:srgbClr val="006699"/>
                </a:solidFill>
              </a:rPr>
              <a:t>Recruiters: LeeAnna</a:t>
            </a:r>
            <a:r>
              <a:rPr lang="en-US" sz="2000" dirty="0">
                <a:solidFill>
                  <a:srgbClr val="006699"/>
                </a:solidFill>
              </a:rPr>
              <a:t> </a:t>
            </a:r>
            <a:r>
              <a:rPr lang="en-US" sz="2000" dirty="0" smtClean="0">
                <a:solidFill>
                  <a:srgbClr val="006699"/>
                </a:solidFill>
              </a:rPr>
              <a:t>Brown,Tovah Gibson</a:t>
            </a:r>
            <a:r>
              <a:rPr lang="en-US" sz="2000" dirty="0">
                <a:solidFill>
                  <a:srgbClr val="006699"/>
                </a:solidFill>
              </a:rPr>
              <a:t>	</a:t>
            </a:r>
            <a:endParaRPr lang="en-US" sz="2000" dirty="0" smtClean="0">
              <a:solidFill>
                <a:srgbClr val="006699"/>
              </a:solidFill>
            </a:endParaRPr>
          </a:p>
          <a:p>
            <a:pPr marL="457200" lvl="1" indent="0">
              <a:buNone/>
            </a:pPr>
            <a:r>
              <a:rPr lang="en-US" sz="2000" dirty="0">
                <a:solidFill>
                  <a:srgbClr val="006699"/>
                </a:solidFill>
              </a:rPr>
              <a:t>	</a:t>
            </a:r>
            <a:r>
              <a:rPr lang="en-US" sz="2000" dirty="0" smtClean="0">
                <a:solidFill>
                  <a:srgbClr val="006699"/>
                </a:solidFill>
              </a:rPr>
              <a:t>Secretary, AMSTI: Holly Wood</a:t>
            </a:r>
            <a:r>
              <a:rPr lang="en-US" sz="2000" dirty="0">
                <a:solidFill>
                  <a:srgbClr val="006699"/>
                </a:solidFill>
              </a:rPr>
              <a:t>	</a:t>
            </a:r>
            <a:endParaRPr lang="en-US" sz="2000" dirty="0" smtClean="0">
              <a:solidFill>
                <a:srgbClr val="006699"/>
              </a:solidFill>
            </a:endParaRPr>
          </a:p>
          <a:p>
            <a:pPr marL="457200" lvl="1" indent="0">
              <a:buNone/>
            </a:pPr>
            <a:endParaRPr lang="en-US" sz="2000" dirty="0" smtClean="0">
              <a:solidFill>
                <a:srgbClr val="006699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000" dirty="0" smtClean="0">
              <a:solidFill>
                <a:srgbClr val="006699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0066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 dirty="0" smtClean="0"/>
              <a:t>Athens State University</a:t>
            </a:r>
            <a:endParaRPr lang="en-JM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819150"/>
            <a:ext cx="784860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47504"/>
            <a:ext cx="3219622" cy="640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AC0FD3-E1A0-412F-9E9D-8BBC0FFD82EB}" type="slidenum">
              <a:rPr lang="en-JM" smtClean="0"/>
              <a:pPr>
                <a:defRPr/>
              </a:pPr>
              <a:t>4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4498683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SEARCHES IN PROGRESS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1"/>
                </a:solidFill>
              </a:rPr>
              <a:t>Faculty:  College of Arts &amp; Sciences (2)</a:t>
            </a:r>
          </a:p>
          <a:p>
            <a:pPr marL="1371600" lvl="3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College of Education</a:t>
            </a:r>
          </a:p>
          <a:p>
            <a:pPr marL="1371600" lvl="3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Librarian</a:t>
            </a:r>
          </a:p>
          <a:p>
            <a:pPr lvl="3">
              <a:buFont typeface="Wingdings" panose="05000000000000000000" pitchFamily="2" charset="2"/>
              <a:buChar char="v"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1"/>
                </a:solidFill>
              </a:rPr>
              <a:t>Staff</a:t>
            </a:r>
            <a:r>
              <a:rPr lang="en-US" sz="2000" smtClean="0">
                <a:solidFill>
                  <a:schemeClr val="tx1"/>
                </a:solidFill>
              </a:rPr>
              <a:t>:       </a:t>
            </a:r>
            <a:r>
              <a:rPr lang="en-US" sz="2000" smtClean="0">
                <a:solidFill>
                  <a:schemeClr val="tx1"/>
                </a:solidFill>
              </a:rPr>
              <a:t>Assistant </a:t>
            </a:r>
            <a:r>
              <a:rPr lang="en-US" sz="2000" dirty="0" smtClean="0">
                <a:solidFill>
                  <a:schemeClr val="tx1"/>
                </a:solidFill>
              </a:rPr>
              <a:t>Vice President of Enrollment Management</a:t>
            </a:r>
          </a:p>
          <a:p>
            <a:pPr marL="1371600" lvl="3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College of Education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AC0FD3-E1A0-412F-9E9D-8BBC0FFD82EB}" type="slidenum">
              <a:rPr lang="en-JM" smtClean="0"/>
              <a:pPr>
                <a:defRPr/>
              </a:pPr>
              <a:t>5</a:t>
            </a:fld>
            <a:endParaRPr lang="en-JM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 dirty="0" smtClean="0"/>
              <a:t>Athens State University</a:t>
            </a:r>
            <a:endParaRPr lang="en-JM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33400" y="895350"/>
            <a:ext cx="784860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092174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0"/>
            <a:ext cx="8991600" cy="990600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006699"/>
                </a:solidFill>
                <a:latin typeface="Trajan Pro" pitchFamily="18" charset="0"/>
                <a:ea typeface="ＭＳ Ｐゴシック" pitchFamily="34" charset="-128"/>
              </a:rPr>
              <a:t>ACADEMIC AFFAIRS HIGHLIGHTS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47725"/>
            <a:ext cx="9029700" cy="3886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006699"/>
                </a:solidFill>
              </a:rPr>
              <a:t>Four new minors approved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6699"/>
                </a:solidFill>
              </a:rPr>
              <a:t>	Computer </a:t>
            </a:r>
            <a:r>
              <a:rPr lang="en-US" sz="1800" dirty="0">
                <a:solidFill>
                  <a:srgbClr val="006699"/>
                </a:solidFill>
              </a:rPr>
              <a:t>Forensic </a:t>
            </a:r>
            <a:r>
              <a:rPr lang="en-US" sz="1800" dirty="0" smtClean="0">
                <a:solidFill>
                  <a:srgbClr val="006699"/>
                </a:solidFill>
              </a:rPr>
              <a:t>minor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6699"/>
                </a:solidFill>
              </a:rPr>
              <a:t>	Human Development minor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6699"/>
                </a:solidFill>
              </a:rPr>
              <a:t>	Finance </a:t>
            </a:r>
            <a:r>
              <a:rPr lang="en-US" sz="1800" dirty="0">
                <a:solidFill>
                  <a:srgbClr val="006699"/>
                </a:solidFill>
              </a:rPr>
              <a:t>minor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6699"/>
                </a:solidFill>
              </a:rPr>
              <a:t>	</a:t>
            </a:r>
            <a:r>
              <a:rPr lang="en-US" sz="1800" dirty="0" smtClean="0">
                <a:solidFill>
                  <a:srgbClr val="006699"/>
                </a:solidFill>
              </a:rPr>
              <a:t>English Language Learner minor</a:t>
            </a:r>
          </a:p>
          <a:p>
            <a:pPr marL="0" indent="0">
              <a:buNone/>
            </a:pPr>
            <a:endParaRPr lang="en-US" sz="1800" dirty="0" smtClean="0">
              <a:solidFill>
                <a:srgbClr val="006699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006699"/>
                </a:solidFill>
              </a:rPr>
              <a:t>Athens State University’s Accounting Department 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6699"/>
                </a:solidFill>
              </a:rPr>
              <a:t>     has received the Institute of Management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6699"/>
                </a:solidFill>
              </a:rPr>
              <a:t> </a:t>
            </a:r>
            <a:r>
              <a:rPr lang="en-US" sz="1800" dirty="0" smtClean="0">
                <a:solidFill>
                  <a:srgbClr val="006699"/>
                </a:solidFill>
              </a:rPr>
              <a:t>    Accountants (IMA) National Endorsement.</a:t>
            </a:r>
          </a:p>
          <a:p>
            <a:pPr marL="0" indent="0">
              <a:buNone/>
            </a:pPr>
            <a:endParaRPr lang="en-US" sz="1800" dirty="0" smtClean="0">
              <a:solidFill>
                <a:srgbClr val="006699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006699"/>
                </a:solidFill>
              </a:rPr>
              <a:t>The Center for Lifelong Learning (CLL) will be hosting an “Our Town” series beginning in January.</a:t>
            </a:r>
          </a:p>
          <a:p>
            <a:pPr marL="0" indent="0">
              <a:buNone/>
            </a:pPr>
            <a:endParaRPr lang="en-US" sz="2000" dirty="0" smtClean="0">
              <a:solidFill>
                <a:srgbClr val="006699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0066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 dirty="0" smtClean="0"/>
              <a:t>Athens State University</a:t>
            </a:r>
            <a:endParaRPr lang="en-JM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57225" y="819150"/>
            <a:ext cx="784860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04900"/>
            <a:ext cx="2872878" cy="1097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AC0FD3-E1A0-412F-9E9D-8BBC0FFD82EB}" type="slidenum">
              <a:rPr lang="en-JM" smtClean="0"/>
              <a:pPr>
                <a:defRPr/>
              </a:pPr>
              <a:t>6</a:t>
            </a:fld>
            <a:endParaRPr lang="en-JM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2571750"/>
            <a:ext cx="2872878" cy="1097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4769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7620000" cy="422275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006699"/>
                </a:solidFill>
                <a:latin typeface="Trajan Pro" pitchFamily="18" charset="0"/>
                <a:ea typeface="ＭＳ Ｐゴシック" pitchFamily="34" charset="-128"/>
              </a:rPr>
              <a:t>TECHNOLOGY UPDATE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1"/>
            <a:ext cx="6172200" cy="33940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006699"/>
                </a:solidFill>
              </a:rPr>
              <a:t>16 instructor podium computers are being upgraded in Waters Hall classrooms.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000" dirty="0" smtClean="0">
              <a:solidFill>
                <a:srgbClr val="006699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006699"/>
                </a:solidFill>
              </a:rPr>
              <a:t>Four computer equipped classrooms located in Waters Hall N205, S104, N101, and S105 are receiving new computers for students.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000" dirty="0" smtClean="0">
              <a:solidFill>
                <a:srgbClr val="006699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006699"/>
                </a:solidFill>
              </a:rPr>
              <a:t>The campus internet bandwidth was upgraded from 50 to 100 megabits on December 19, 2013 by Alabama Supercomputer.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 dirty="0" smtClean="0"/>
              <a:t>Athens State University</a:t>
            </a:r>
            <a:endParaRPr lang="en-JM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85800" y="819150"/>
            <a:ext cx="784860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Jackie Gooch\Pictures\Information Technolog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428750"/>
            <a:ext cx="2286000" cy="18973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AC0FD3-E1A0-412F-9E9D-8BBC0FFD82EB}" type="slidenum">
              <a:rPr lang="en-JM" smtClean="0"/>
              <a:pPr>
                <a:defRPr/>
              </a:pPr>
              <a:t>7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5768280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9550"/>
            <a:ext cx="7620000" cy="422275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006699"/>
                </a:solidFill>
                <a:latin typeface="Trajan Pro" pitchFamily="18" charset="0"/>
                <a:ea typeface="ＭＳ Ｐゴシック" pitchFamily="34" charset="-128"/>
              </a:rPr>
              <a:t>TECHNOLOGY UPDATE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028701"/>
            <a:ext cx="6324600" cy="33940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006699"/>
                </a:solidFill>
              </a:rPr>
              <a:t>Two staff members in Information Technology Services, Bud Gifford and Damon Lares, have attended a total of three weeks training on Redhat Linux in preparation for the Degree Works implementation.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000" dirty="0" smtClean="0">
              <a:solidFill>
                <a:srgbClr val="006699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006699"/>
                </a:solidFill>
              </a:rPr>
              <a:t>An integrated help desk work order system called Zendesk was implemented by Information Technology Services in January 2014 to improve work order tracking and technology support.</a:t>
            </a:r>
            <a:endParaRPr lang="en-US" sz="2000" dirty="0">
              <a:solidFill>
                <a:srgbClr val="0066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 dirty="0" smtClean="0"/>
              <a:t>Athens State University</a:t>
            </a:r>
            <a:endParaRPr lang="en-JM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62000" y="742950"/>
            <a:ext cx="784860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57550"/>
            <a:ext cx="2310063" cy="7315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28750"/>
            <a:ext cx="1371600" cy="914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AC0FD3-E1A0-412F-9E9D-8BBC0FFD82EB}" type="slidenum">
              <a:rPr lang="en-JM" smtClean="0"/>
              <a:pPr>
                <a:defRPr/>
              </a:pPr>
              <a:t>8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1867429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1"/>
            <a:ext cx="8229600" cy="838199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6699"/>
                </a:solidFill>
                <a:latin typeface="Trajan Pro" pitchFamily="18" charset="0"/>
                <a:ea typeface="ＭＳ Ｐゴシック" pitchFamily="34" charset="-128"/>
              </a:rPr>
              <a:t>INSTITUTIONAL RESEARCH AND ASSESSMENT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28751"/>
            <a:ext cx="8229600" cy="33940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006699"/>
                </a:solidFill>
              </a:rPr>
              <a:t>Completed the Athens State University Fact book that includes institutional data from Fall 2009 through Fall 2013</a:t>
            </a:r>
            <a:endParaRPr lang="en-US" sz="2800" dirty="0">
              <a:solidFill>
                <a:srgbClr val="0066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 dirty="0" smtClean="0"/>
              <a:t>Athens State University</a:t>
            </a:r>
            <a:endParaRPr lang="en-JM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56396" y="1123950"/>
            <a:ext cx="784860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6"/>
          <a:stretch/>
        </p:blipFill>
        <p:spPr bwMode="auto">
          <a:xfrm>
            <a:off x="5410200" y="2571750"/>
            <a:ext cx="3094796" cy="192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AC0FD3-E1A0-412F-9E9D-8BBC0FFD82EB}" type="slidenum">
              <a:rPr lang="en-JM" smtClean="0"/>
              <a:pPr>
                <a:defRPr/>
              </a:pPr>
              <a:t>9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4910512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SU Theme">
      <a:dk1>
        <a:srgbClr val="006699"/>
      </a:dk1>
      <a:lt1>
        <a:sysClr val="window" lastClr="FFFFFF"/>
      </a:lt1>
      <a:dk2>
        <a:srgbClr val="004466"/>
      </a:dk2>
      <a:lt2>
        <a:srgbClr val="EEEEDE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9508</TotalTime>
  <Words>1211</Words>
  <Application>Microsoft Office PowerPoint</Application>
  <PresentationFormat>On-screen Show (16:9)</PresentationFormat>
  <Paragraphs>243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Faculty/Staff Meeting</vt:lpstr>
      <vt:lpstr>ACCREDITATION UPDATE</vt:lpstr>
      <vt:lpstr>ACCREDITATION UPDATE</vt:lpstr>
      <vt:lpstr>FACULTY AND STAFF POSITIONS</vt:lpstr>
      <vt:lpstr>SEARCHES IN PROGRESS</vt:lpstr>
      <vt:lpstr>ACADEMIC AFFAIRS HIGHLIGHTS</vt:lpstr>
      <vt:lpstr>TECHNOLOGY UPDATE</vt:lpstr>
      <vt:lpstr>TECHNOLOGY UPDATE</vt:lpstr>
      <vt:lpstr>INSTITUTIONAL RESEARCH AND ASSESSMENT SERVICES</vt:lpstr>
      <vt:lpstr>2013-2014 BUDGET UPDATE</vt:lpstr>
      <vt:lpstr>CAMPUS PROJECTS</vt:lpstr>
      <vt:lpstr>CAMPUS PROJECTS</vt:lpstr>
      <vt:lpstr>LEGISLATIVE AGENDA</vt:lpstr>
      <vt:lpstr>CAPITAL CAMPAIGN</vt:lpstr>
      <vt:lpstr>ALUMNI UPDATE</vt:lpstr>
      <vt:lpstr>ALUMNI AFFAIRS HIGHLIGHTS</vt:lpstr>
      <vt:lpstr>MARKETING/PUBLIC RELATIONS HIGHLIGHTS</vt:lpstr>
      <vt:lpstr>MODERNIZING  MARKETING STRATEGY</vt:lpstr>
      <vt:lpstr>SPRING 2014 ENROLLMENT</vt:lpstr>
      <vt:lpstr>ENROLLMENT AND STUDENT SERVICES RECENT CHANGES</vt:lpstr>
      <vt:lpstr>ENROLLMENT AND STUDENT SERVICES - MOVING FORWARD</vt:lpstr>
      <vt:lpstr>ANNOUNCEMENTS</vt:lpstr>
      <vt:lpstr>ANNOUNCEMENTS</vt:lpstr>
    </vt:vector>
  </TitlesOfParts>
  <Company>LIME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adrienne.reynolds</dc:creator>
  <cp:lastModifiedBy>Jackie Gooch</cp:lastModifiedBy>
  <cp:revision>425</cp:revision>
  <cp:lastPrinted>2014-01-24T16:14:06Z</cp:lastPrinted>
  <dcterms:created xsi:type="dcterms:W3CDTF">2011-12-26T17:46:32Z</dcterms:created>
  <dcterms:modified xsi:type="dcterms:W3CDTF">2014-01-31T15:51:55Z</dcterms:modified>
</cp:coreProperties>
</file>